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538" r:id="rId3"/>
    <p:sldId id="407" r:id="rId4"/>
    <p:sldId id="329" r:id="rId5"/>
    <p:sldId id="330" r:id="rId6"/>
    <p:sldId id="331" r:id="rId7"/>
    <p:sldId id="539" r:id="rId8"/>
    <p:sldId id="340" r:id="rId9"/>
    <p:sldId id="332" r:id="rId10"/>
    <p:sldId id="333" r:id="rId11"/>
    <p:sldId id="334" r:id="rId12"/>
    <p:sldId id="344" r:id="rId13"/>
    <p:sldId id="341" r:id="rId14"/>
    <p:sldId id="336" r:id="rId15"/>
    <p:sldId id="337" r:id="rId16"/>
    <p:sldId id="573" r:id="rId17"/>
    <p:sldId id="574" r:id="rId18"/>
    <p:sldId id="575" r:id="rId19"/>
    <p:sldId id="338" r:id="rId20"/>
    <p:sldId id="339" r:id="rId21"/>
    <p:sldId id="346" r:id="rId22"/>
    <p:sldId id="348" r:id="rId23"/>
    <p:sldId id="347" r:id="rId24"/>
    <p:sldId id="350" r:id="rId25"/>
    <p:sldId id="351" r:id="rId26"/>
    <p:sldId id="576" r:id="rId27"/>
    <p:sldId id="577" r:id="rId28"/>
    <p:sldId id="345" r:id="rId29"/>
    <p:sldId id="349" r:id="rId30"/>
    <p:sldId id="335" r:id="rId31"/>
    <p:sldId id="342" r:id="rId32"/>
    <p:sldId id="34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51"/>
    <p:restoredTop sz="94672"/>
  </p:normalViewPr>
  <p:slideViewPr>
    <p:cSldViewPr snapToGrid="0" snapToObjects="1">
      <p:cViewPr varScale="1">
        <p:scale>
          <a:sx n="128" d="100"/>
          <a:sy n="128"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4/11/24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4/11/24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4/11/24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4/11/24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4/11/24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4/11/24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3.xml"/><Relationship Id="rId7" Type="http://schemas.openxmlformats.org/officeDocument/2006/relationships/image" Target="../media/image2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7.png"/><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tags" Target="../tags/tag14.xm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90.png"/><Relationship Id="rId7" Type="http://schemas.openxmlformats.org/officeDocument/2006/relationships/image" Target="../media/image40.wmf"/><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42.wmf"/><Relationship Id="rId5" Type="http://schemas.openxmlformats.org/officeDocument/2006/relationships/image" Target="../media/image39.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1.wmf"/></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57.wmf"/><Relationship Id="rId4"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7.xml"/><Relationship Id="rId7" Type="http://schemas.openxmlformats.org/officeDocument/2006/relationships/image" Target="../media/image2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tags" Target="../tags/tag18.xml"/><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tags" Target="../tags/tag2.xml"/><Relationship Id="rId16" Type="http://schemas.openxmlformats.org/officeDocument/2006/relationships/image" Target="../media/image2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5.png"/><Relationship Id="rId5" Type="http://schemas.openxmlformats.org/officeDocument/2006/relationships/tags" Target="../tags/tag5.xm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94D3-F4EE-1046-9463-163AE15C9D7B}"/>
              </a:ext>
            </a:extLst>
          </p:cNvPr>
          <p:cNvSpPr>
            <a:spLocks noGrp="1"/>
          </p:cNvSpPr>
          <p:nvPr>
            <p:ph type="title"/>
          </p:nvPr>
        </p:nvSpPr>
        <p:spPr/>
        <p:txBody>
          <a:bodyPr/>
          <a:lstStyle/>
          <a:p>
            <a:r>
              <a:rPr lang="en-US" dirty="0"/>
              <a:t>Observed kinetics are slower than parabolic</a:t>
            </a:r>
          </a:p>
        </p:txBody>
      </p:sp>
      <p:sp>
        <p:nvSpPr>
          <p:cNvPr id="3" name="Content Placeholder 2">
            <a:extLst>
              <a:ext uri="{FF2B5EF4-FFF2-40B4-BE49-F238E27FC236}">
                <a16:creationId xmlns:a16="http://schemas.microsoft.com/office/drawing/2014/main" id="{2C96B199-E3AC-5C46-89DD-DB68BE1501EC}"/>
              </a:ext>
            </a:extLst>
          </p:cNvPr>
          <p:cNvSpPr>
            <a:spLocks noGrp="1"/>
          </p:cNvSpPr>
          <p:nvPr>
            <p:ph idx="1"/>
          </p:nvPr>
        </p:nvSpPr>
        <p:spPr>
          <a:xfrm>
            <a:off x="609600" y="2160495"/>
            <a:ext cx="5624945" cy="3965670"/>
          </a:xfrm>
        </p:spPr>
        <p:txBody>
          <a:bodyPr>
            <a:normAutofit/>
          </a:bodyPr>
          <a:lstStyle/>
          <a:p>
            <a:r>
              <a:rPr lang="en-US" sz="2000" dirty="0"/>
              <a:t>Parabolic kinetics</a:t>
            </a:r>
          </a:p>
          <a:p>
            <a:pPr lvl="1"/>
            <a:r>
              <a:rPr lang="en-US" sz="2000" dirty="0"/>
              <a:t>Diffusion of species across the oxide</a:t>
            </a:r>
          </a:p>
          <a:p>
            <a:r>
              <a:rPr lang="en-US" sz="2000" dirty="0"/>
              <a:t>Sub-parabolic kinetics</a:t>
            </a:r>
          </a:p>
          <a:p>
            <a:pPr lvl="1"/>
            <a:r>
              <a:rPr lang="en-US" sz="2000" dirty="0"/>
              <a:t>Additional ions, dopants, or defects in oxide</a:t>
            </a:r>
          </a:p>
          <a:p>
            <a:pPr lvl="1"/>
            <a:r>
              <a:rPr lang="en-US" sz="2000" dirty="0"/>
              <a:t>Non-uniform electric field in oxide layer</a:t>
            </a:r>
          </a:p>
          <a:p>
            <a:r>
              <a:rPr lang="en-US" altLang="en-US" sz="2000" dirty="0"/>
              <a:t>Once a nonhomogeneous electric field arises, the corrosion rate decreases to the sub-parabolic rate due to inhibition of transport of charged species</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D50727C3-A9FD-A94F-B846-E42836EAECD3}"/>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388360E1-4163-8348-B7C8-17D034B67378}"/>
              </a:ext>
            </a:extLst>
          </p:cNvPr>
          <p:cNvPicPr>
            <a:picLocks noChangeAspect="1"/>
          </p:cNvPicPr>
          <p:nvPr/>
        </p:nvPicPr>
        <p:blipFill rotWithShape="1">
          <a:blip r:embed="rId2">
            <a:extLst>
              <a:ext uri="{28A0092B-C50C-407E-A947-70E740481C1C}">
                <a14:useLocalDpi xmlns:a14="http://schemas.microsoft.com/office/drawing/2010/main" val="0"/>
              </a:ext>
            </a:extLst>
          </a:blip>
          <a:srcRect l="6435" r="5835"/>
          <a:stretch/>
        </p:blipFill>
        <p:spPr>
          <a:xfrm>
            <a:off x="7064829" y="2268187"/>
            <a:ext cx="4038600" cy="3404847"/>
          </a:xfrm>
          <a:prstGeom prst="rect">
            <a:avLst/>
          </a:prstGeom>
        </p:spPr>
      </p:pic>
    </p:spTree>
    <p:extLst>
      <p:ext uri="{BB962C8B-B14F-4D97-AF65-F5344CB8AC3E}">
        <p14:creationId xmlns:p14="http://schemas.microsoft.com/office/powerpoint/2010/main" val="130417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7ABC-50B9-9C4D-983B-DED76CB95F7B}"/>
              </a:ext>
            </a:extLst>
          </p:cNvPr>
          <p:cNvSpPr>
            <a:spLocks noGrp="1"/>
          </p:cNvSpPr>
          <p:nvPr>
            <p:ph type="title"/>
          </p:nvPr>
        </p:nvSpPr>
        <p:spPr/>
        <p:txBody>
          <a:bodyPr/>
          <a:lstStyle/>
          <a:p>
            <a:r>
              <a:rPr lang="en-US" dirty="0"/>
              <a:t>Corrosion Quantified</a:t>
            </a:r>
          </a:p>
        </p:txBody>
      </p:sp>
      <p:sp>
        <p:nvSpPr>
          <p:cNvPr id="3" name="Content Placeholder 2">
            <a:extLst>
              <a:ext uri="{FF2B5EF4-FFF2-40B4-BE49-F238E27FC236}">
                <a16:creationId xmlns:a16="http://schemas.microsoft.com/office/drawing/2014/main" id="{F8B818CC-30B4-9E47-82AC-188E27E0CEF8}"/>
              </a:ext>
            </a:extLst>
          </p:cNvPr>
          <p:cNvSpPr>
            <a:spLocks noGrp="1"/>
          </p:cNvSpPr>
          <p:nvPr>
            <p:ph idx="1"/>
          </p:nvPr>
        </p:nvSpPr>
        <p:spPr>
          <a:xfrm>
            <a:off x="609600" y="2160495"/>
            <a:ext cx="5883564" cy="3965670"/>
          </a:xfrm>
        </p:spPr>
        <p:txBody>
          <a:bodyPr/>
          <a:lstStyle/>
          <a:p>
            <a:r>
              <a:rPr lang="en-US" sz="2000" dirty="0"/>
              <a:t>Corrosion is measured by sample weight gain</a:t>
            </a:r>
          </a:p>
          <a:p>
            <a:r>
              <a:rPr lang="en-US" altLang="en-US" sz="2000" dirty="0">
                <a:ea typeface="ＭＳ Ｐゴシック" panose="020B0600070205080204" pitchFamily="34" charset="-128"/>
                <a:cs typeface="Arial" panose="020B0604020202020204" pitchFamily="34" charset="0"/>
              </a:rPr>
              <a:t>Oxidation of alloys is measured experimentally using the </a:t>
            </a:r>
            <a:r>
              <a:rPr lang="en-US" altLang="en-US" sz="2000" u="sng" dirty="0">
                <a:ea typeface="ＭＳ Ｐゴシック" panose="020B0600070205080204" pitchFamily="34" charset="-128"/>
                <a:cs typeface="Arial" panose="020B0604020202020204" pitchFamily="34" charset="0"/>
              </a:rPr>
              <a:t>weight gain</a:t>
            </a:r>
            <a:r>
              <a:rPr lang="en-US" altLang="en-US" sz="2000" dirty="0">
                <a:ea typeface="ＭＳ Ｐゴシック" panose="020B0600070205080204" pitchFamily="34" charset="-128"/>
                <a:cs typeface="Arial" panose="020B0604020202020204" pitchFamily="34" charset="0"/>
              </a:rPr>
              <a:t> in mg/dm</a:t>
            </a:r>
            <a:r>
              <a:rPr lang="en-US" altLang="en-US" sz="2000" baseline="30000" dirty="0">
                <a:ea typeface="ＭＳ Ｐゴシック" panose="020B0600070205080204" pitchFamily="34" charset="-128"/>
                <a:cs typeface="Arial" panose="020B0604020202020204" pitchFamily="34" charset="0"/>
              </a:rPr>
              <a:t>2</a:t>
            </a:r>
            <a:endParaRPr lang="en-US" altLang="en-US" sz="2000" dirty="0">
              <a:ea typeface="ＭＳ Ｐゴシック" panose="020B0600070205080204" pitchFamily="34" charset="-128"/>
              <a:cs typeface="Arial" panose="020B0604020202020204" pitchFamily="34" charset="0"/>
            </a:endParaRPr>
          </a:p>
          <a:p>
            <a:r>
              <a:rPr lang="en-US" altLang="en-US" sz="2000" dirty="0">
                <a:ea typeface="ＭＳ Ｐゴシック" panose="020B0600070205080204" pitchFamily="34" charset="-128"/>
                <a:cs typeface="Arial" panose="020B0604020202020204" pitchFamily="34" charset="0"/>
              </a:rPr>
              <a:t>Oxide forms by incorporating oxygen in the metal structure </a:t>
            </a:r>
            <a:r>
              <a:rPr lang="en-US" altLang="en-US" sz="2000" dirty="0">
                <a:ea typeface="ＭＳ Ｐゴシック" panose="020B0600070205080204" pitchFamily="34" charset="-128"/>
                <a:cs typeface="Arial" panose="020B0604020202020204" pitchFamily="34" charset="0"/>
                <a:sym typeface="Wingdings" panose="05000000000000000000" pitchFamily="2" charset="2"/>
              </a:rPr>
              <a:t>causing an increase in weight</a:t>
            </a:r>
          </a:p>
          <a:p>
            <a:r>
              <a:rPr lang="en-US" altLang="en-US" sz="2000" dirty="0">
                <a:ea typeface="ＭＳ Ｐゴシック" panose="020B0600070205080204" pitchFamily="34" charset="-128"/>
                <a:cs typeface="Arial" panose="020B0604020202020204" pitchFamily="34" charset="0"/>
                <a:sym typeface="Wingdings" panose="05000000000000000000" pitchFamily="2" charset="2"/>
              </a:rPr>
              <a:t>14.7 comes from density of O in ZrO2</a:t>
            </a:r>
            <a:endParaRPr lang="en-US" altLang="en-US" sz="2000" dirty="0">
              <a:ea typeface="ＭＳ Ｐゴシック" panose="020B0600070205080204" pitchFamily="34" charset="-128"/>
              <a:cs typeface="Arial" panose="020B0604020202020204" pitchFamily="34" charset="0"/>
            </a:endParaRPr>
          </a:p>
          <a:p>
            <a:endParaRPr lang="en-US" sz="2000" dirty="0"/>
          </a:p>
        </p:txBody>
      </p:sp>
      <p:sp>
        <p:nvSpPr>
          <p:cNvPr id="4" name="Slide Number Placeholder 3">
            <a:extLst>
              <a:ext uri="{FF2B5EF4-FFF2-40B4-BE49-F238E27FC236}">
                <a16:creationId xmlns:a16="http://schemas.microsoft.com/office/drawing/2014/main" id="{C278F124-7EA7-DE48-BFCC-F0497E6052EA}"/>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D7DB3157-B268-EA47-B3BB-17BFBD905279}"/>
              </a:ext>
            </a:extLst>
          </p:cNvPr>
          <p:cNvPicPr>
            <a:picLocks noChangeAspect="1"/>
          </p:cNvPicPr>
          <p:nvPr/>
        </p:nvPicPr>
        <p:blipFill>
          <a:blip r:embed="rId4"/>
          <a:stretch>
            <a:fillRect/>
          </a:stretch>
        </p:blipFill>
        <p:spPr>
          <a:xfrm>
            <a:off x="6896100" y="1843809"/>
            <a:ext cx="5295900" cy="2819400"/>
          </a:xfrm>
          <a:prstGeom prst="rect">
            <a:avLst/>
          </a:prstGeom>
        </p:spPr>
      </p:pic>
      <p:sp>
        <p:nvSpPr>
          <p:cNvPr id="6" name="TextBox 5">
            <a:extLst>
              <a:ext uri="{FF2B5EF4-FFF2-40B4-BE49-F238E27FC236}">
                <a16:creationId xmlns:a16="http://schemas.microsoft.com/office/drawing/2014/main" id="{BE661B6B-4812-B94C-B42A-D85A99A3CF69}"/>
              </a:ext>
            </a:extLst>
          </p:cNvPr>
          <p:cNvSpPr txBox="1">
            <a:spLocks noChangeArrowheads="1"/>
          </p:cNvSpPr>
          <p:nvPr/>
        </p:nvSpPr>
        <p:spPr bwMode="auto">
          <a:xfrm>
            <a:off x="2609651" y="5418279"/>
            <a:ext cx="3494087" cy="70788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mn-lt"/>
              </a:rPr>
              <a:t>Dividing by the surface enables comparison between samples</a:t>
            </a:r>
          </a:p>
        </p:txBody>
      </p:sp>
      <p:sp>
        <p:nvSpPr>
          <p:cNvPr id="7" name="TextBox 6">
            <a:extLst>
              <a:ext uri="{FF2B5EF4-FFF2-40B4-BE49-F238E27FC236}">
                <a16:creationId xmlns:a16="http://schemas.microsoft.com/office/drawing/2014/main" id="{FFECDAD8-A95D-6D47-ADB3-A316B870B1DA}"/>
              </a:ext>
            </a:extLst>
          </p:cNvPr>
          <p:cNvSpPr txBox="1">
            <a:spLocks noChangeArrowheads="1"/>
          </p:cNvSpPr>
          <p:nvPr/>
        </p:nvSpPr>
        <p:spPr bwMode="auto">
          <a:xfrm>
            <a:off x="7219805" y="4909801"/>
            <a:ext cx="3360737" cy="14465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u="sng" dirty="0">
                <a:latin typeface="+mn-lt"/>
              </a:rPr>
              <a:t>Approximation weight gain – oxide thickness for Zr</a:t>
            </a:r>
            <a:r>
              <a:rPr lang="en-US" altLang="en-US" sz="2000" dirty="0">
                <a:latin typeface="+mn-lt"/>
              </a:rPr>
              <a:t>:</a:t>
            </a:r>
          </a:p>
          <a:p>
            <a:pPr eaLnBrk="1" hangingPunct="1"/>
            <a:endParaRPr lang="en-US" altLang="en-US" sz="2000" dirty="0">
              <a:latin typeface="+mn-lt"/>
            </a:endParaRPr>
          </a:p>
          <a:p>
            <a:pPr eaLnBrk="1" hangingPunct="1"/>
            <a:endParaRPr lang="en-US" altLang="en-US" sz="2800" dirty="0">
              <a:latin typeface="+mn-lt"/>
            </a:endParaRPr>
          </a:p>
        </p:txBody>
      </p:sp>
      <p:pic>
        <p:nvPicPr>
          <p:cNvPr id="8" name="Picture 7">
            <a:extLst>
              <a:ext uri="{FF2B5EF4-FFF2-40B4-BE49-F238E27FC236}">
                <a16:creationId xmlns:a16="http://schemas.microsoft.com/office/drawing/2014/main" id="{1FC0B3A0-AE26-4845-A79D-160856BF661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15338" y="4838240"/>
            <a:ext cx="2065020" cy="252984"/>
          </a:xfrm>
          <a:prstGeom prst="rect">
            <a:avLst/>
          </a:prstGeom>
          <a:ln>
            <a:noFill/>
          </a:ln>
        </p:spPr>
      </p:pic>
      <p:pic>
        <p:nvPicPr>
          <p:cNvPr id="9" name="Picture 8">
            <a:extLst>
              <a:ext uri="{FF2B5EF4-FFF2-40B4-BE49-F238E27FC236}">
                <a16:creationId xmlns:a16="http://schemas.microsoft.com/office/drawing/2014/main" id="{9DB5C646-A7AD-3D42-A78E-2294C6B3CF2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350325" y="5695380"/>
            <a:ext cx="3200400" cy="562356"/>
          </a:xfrm>
          <a:prstGeom prst="rect">
            <a:avLst/>
          </a:prstGeom>
        </p:spPr>
      </p:pic>
    </p:spTree>
    <p:extLst>
      <p:ext uri="{BB962C8B-B14F-4D97-AF65-F5344CB8AC3E}">
        <p14:creationId xmlns:p14="http://schemas.microsoft.com/office/powerpoint/2010/main" val="382652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C0D1-3051-CE46-922E-246436BB70D4}"/>
              </a:ext>
            </a:extLst>
          </p:cNvPr>
          <p:cNvSpPr>
            <a:spLocks noGrp="1"/>
          </p:cNvSpPr>
          <p:nvPr>
            <p:ph type="title"/>
          </p:nvPr>
        </p:nvSpPr>
        <p:spPr/>
        <p:txBody>
          <a:bodyPr/>
          <a:lstStyle/>
          <a:p>
            <a:r>
              <a:rPr lang="en-US" dirty="0"/>
              <a:t>Pilling-</a:t>
            </a:r>
            <a:r>
              <a:rPr lang="en-US" dirty="0" err="1"/>
              <a:t>Bedworth</a:t>
            </a:r>
            <a:r>
              <a:rPr lang="en-US" dirty="0"/>
              <a:t> ratio : PBR</a:t>
            </a:r>
          </a:p>
        </p:txBody>
      </p:sp>
      <p:sp>
        <p:nvSpPr>
          <p:cNvPr id="3" name="Content Placeholder 2">
            <a:extLst>
              <a:ext uri="{FF2B5EF4-FFF2-40B4-BE49-F238E27FC236}">
                <a16:creationId xmlns:a16="http://schemas.microsoft.com/office/drawing/2014/main" id="{1EDF2220-0037-624E-8C19-084A78DD22B6}"/>
              </a:ext>
            </a:extLst>
          </p:cNvPr>
          <p:cNvSpPr>
            <a:spLocks noGrp="1"/>
          </p:cNvSpPr>
          <p:nvPr>
            <p:ph idx="1"/>
          </p:nvPr>
        </p:nvSpPr>
        <p:spPr>
          <a:xfrm>
            <a:off x="609600" y="2160495"/>
            <a:ext cx="6587893" cy="3965670"/>
          </a:xfrm>
        </p:spPr>
        <p:txBody>
          <a:bodyPr>
            <a:normAutofit fontScale="85000" lnSpcReduction="10000"/>
          </a:bodyPr>
          <a:lstStyle/>
          <a:p>
            <a:r>
              <a:rPr lang="en-US" dirty="0"/>
              <a:t>The ratio of the volume per unit of the metal oxide to the volume per unit of the corresponding metal is called the Pilling-</a:t>
            </a:r>
            <a:r>
              <a:rPr lang="en-US" dirty="0" err="1"/>
              <a:t>Bedworth</a:t>
            </a:r>
            <a:r>
              <a:rPr lang="en-US" dirty="0"/>
              <a:t> ratio (PBR)</a:t>
            </a:r>
          </a:p>
          <a:p>
            <a:r>
              <a:rPr lang="en-US" dirty="0"/>
              <a:t>PBR &lt; 1: the oxide coating layer is thin, likely broken and provides no protective effect (for example magnesium)</a:t>
            </a:r>
          </a:p>
          <a:p>
            <a:r>
              <a:rPr lang="en-US" dirty="0"/>
              <a:t>PBR &gt; 2: the oxide coating chips off and provides no protective effect (example iron)</a:t>
            </a:r>
          </a:p>
          <a:p>
            <a:r>
              <a:rPr lang="en-US" dirty="0"/>
              <a:t>1 &lt; PBR &lt; 2: the oxide coating is passivating and provides a protecting effect against further surface oxidation </a:t>
            </a:r>
          </a:p>
          <a:p>
            <a:r>
              <a:rPr lang="en-US" dirty="0"/>
              <a:t>Passivation refers to a material becoming "passive," that is, less affected or corroded by the environment</a:t>
            </a:r>
          </a:p>
        </p:txBody>
      </p:sp>
      <p:sp>
        <p:nvSpPr>
          <p:cNvPr id="4" name="Slide Number Placeholder 3">
            <a:extLst>
              <a:ext uri="{FF2B5EF4-FFF2-40B4-BE49-F238E27FC236}">
                <a16:creationId xmlns:a16="http://schemas.microsoft.com/office/drawing/2014/main" id="{7CC9EF1D-7570-144C-B068-0636FE592E2D}"/>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grpSp>
        <p:nvGrpSpPr>
          <p:cNvPr id="5" name="Group 4">
            <a:extLst>
              <a:ext uri="{FF2B5EF4-FFF2-40B4-BE49-F238E27FC236}">
                <a16:creationId xmlns:a16="http://schemas.microsoft.com/office/drawing/2014/main" id="{C2E95B73-906F-8F48-BB1D-7AA71017FEC9}"/>
              </a:ext>
            </a:extLst>
          </p:cNvPr>
          <p:cNvGrpSpPr>
            <a:grpSpLocks noChangeAspect="1"/>
          </p:cNvGrpSpPr>
          <p:nvPr/>
        </p:nvGrpSpPr>
        <p:grpSpPr>
          <a:xfrm>
            <a:off x="7512906" y="3545987"/>
            <a:ext cx="4373635" cy="2345565"/>
            <a:chOff x="1365209" y="5342665"/>
            <a:chExt cx="2594932" cy="1391653"/>
          </a:xfrm>
        </p:grpSpPr>
        <p:pic>
          <p:nvPicPr>
            <p:cNvPr id="6" name="Picture 5">
              <a:extLst>
                <a:ext uri="{FF2B5EF4-FFF2-40B4-BE49-F238E27FC236}">
                  <a16:creationId xmlns:a16="http://schemas.microsoft.com/office/drawing/2014/main" id="{0E51F936-1DB8-B148-90CA-3BF578857A07}"/>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7" name="TextBox 6">
              <a:extLst>
                <a:ext uri="{FF2B5EF4-FFF2-40B4-BE49-F238E27FC236}">
                  <a16:creationId xmlns:a16="http://schemas.microsoft.com/office/drawing/2014/main" id="{CAC43830-A2EB-374C-9CD7-5424BA992E0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8" name="TextBox 7">
              <a:extLst>
                <a:ext uri="{FF2B5EF4-FFF2-40B4-BE49-F238E27FC236}">
                  <a16:creationId xmlns:a16="http://schemas.microsoft.com/office/drawing/2014/main" id="{0F00A4F1-98D9-5041-B417-45FD4D08875C}"/>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9" name="Picture 8">
            <a:extLst>
              <a:ext uri="{FF2B5EF4-FFF2-40B4-BE49-F238E27FC236}">
                <a16:creationId xmlns:a16="http://schemas.microsoft.com/office/drawing/2014/main" id="{55F0A982-B731-6844-BC77-1BADF22DBE8F}"/>
              </a:ext>
            </a:extLst>
          </p:cNvPr>
          <p:cNvPicPr>
            <a:picLocks noChangeAspect="1"/>
          </p:cNvPicPr>
          <p:nvPr/>
        </p:nvPicPr>
        <p:blipFill>
          <a:blip r:embed="rId3"/>
          <a:stretch>
            <a:fillRect/>
          </a:stretch>
        </p:blipFill>
        <p:spPr>
          <a:xfrm>
            <a:off x="7841122" y="2452257"/>
            <a:ext cx="3403600" cy="723900"/>
          </a:xfrm>
          <a:prstGeom prst="rect">
            <a:avLst/>
          </a:prstGeom>
        </p:spPr>
      </p:pic>
    </p:spTree>
    <p:extLst>
      <p:ext uri="{BB962C8B-B14F-4D97-AF65-F5344CB8AC3E}">
        <p14:creationId xmlns:p14="http://schemas.microsoft.com/office/powerpoint/2010/main" val="2662344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9E50-3910-0A4D-87BF-A8357BA4109F}"/>
              </a:ext>
            </a:extLst>
          </p:cNvPr>
          <p:cNvSpPr>
            <a:spLocks noGrp="1"/>
          </p:cNvSpPr>
          <p:nvPr>
            <p:ph type="title"/>
          </p:nvPr>
        </p:nvSpPr>
        <p:spPr/>
        <p:txBody>
          <a:bodyPr/>
          <a:lstStyle/>
          <a:p>
            <a:r>
              <a:rPr lang="en-US" dirty="0"/>
              <a:t>Corrosion Rate</a:t>
            </a:r>
          </a:p>
        </p:txBody>
      </p:sp>
      <p:sp>
        <p:nvSpPr>
          <p:cNvPr id="3" name="Content Placeholder 2">
            <a:extLst>
              <a:ext uri="{FF2B5EF4-FFF2-40B4-BE49-F238E27FC236}">
                <a16:creationId xmlns:a16="http://schemas.microsoft.com/office/drawing/2014/main" id="{1E21A7B2-8B6B-8747-A8F7-D5F7FA3C48DA}"/>
              </a:ext>
            </a:extLst>
          </p:cNvPr>
          <p:cNvSpPr>
            <a:spLocks noGrp="1"/>
          </p:cNvSpPr>
          <p:nvPr>
            <p:ph idx="1"/>
          </p:nvPr>
        </p:nvSpPr>
        <p:spPr>
          <a:xfrm>
            <a:off x="609600" y="2160495"/>
            <a:ext cx="5467927" cy="3965670"/>
          </a:xfrm>
        </p:spPr>
        <p:txBody>
          <a:bodyPr/>
          <a:lstStyle/>
          <a:p>
            <a:r>
              <a:rPr lang="en-US" sz="2000" dirty="0"/>
              <a:t>Average weight gain of a sample follows linear kinetics</a:t>
            </a:r>
          </a:p>
          <a:p>
            <a:r>
              <a:rPr lang="en-US" sz="2000" dirty="0"/>
              <a:t>The oxide reaches transition at different times in different points, but the average is linear</a:t>
            </a:r>
          </a:p>
          <a:p>
            <a:r>
              <a:rPr lang="en-US" sz="2000" dirty="0"/>
              <a:t>Critical oxide thickness for transition is defined as</a:t>
            </a:r>
          </a:p>
          <a:p>
            <a:r>
              <a:rPr lang="en-US" sz="2000" dirty="0"/>
              <a:t>Critical time for transition is defined as</a:t>
            </a:r>
          </a:p>
          <a:p>
            <a:endParaRPr lang="en-US" sz="2000" dirty="0"/>
          </a:p>
          <a:p>
            <a:endParaRPr lang="en-US" sz="2000" dirty="0"/>
          </a:p>
        </p:txBody>
      </p:sp>
      <p:sp>
        <p:nvSpPr>
          <p:cNvPr id="4" name="Slide Number Placeholder 3">
            <a:extLst>
              <a:ext uri="{FF2B5EF4-FFF2-40B4-BE49-F238E27FC236}">
                <a16:creationId xmlns:a16="http://schemas.microsoft.com/office/drawing/2014/main" id="{4A92FDAC-7FFE-9B40-ADE7-FA266DC97ED7}"/>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8208C34A-C77B-2147-9339-25337291A8A4}"/>
              </a:ext>
            </a:extLst>
          </p:cNvPr>
          <p:cNvPicPr>
            <a:picLocks noChangeAspect="1"/>
          </p:cNvPicPr>
          <p:nvPr/>
        </p:nvPicPr>
        <p:blipFill>
          <a:blip r:embed="rId6"/>
          <a:stretch>
            <a:fillRect/>
          </a:stretch>
        </p:blipFill>
        <p:spPr>
          <a:xfrm>
            <a:off x="6662174" y="1968501"/>
            <a:ext cx="4960403" cy="2548081"/>
          </a:xfrm>
          <a:prstGeom prst="rect">
            <a:avLst/>
          </a:prstGeom>
        </p:spPr>
      </p:pic>
      <p:pic>
        <p:nvPicPr>
          <p:cNvPr id="6" name="Picture 5">
            <a:extLst>
              <a:ext uri="{FF2B5EF4-FFF2-40B4-BE49-F238E27FC236}">
                <a16:creationId xmlns:a16="http://schemas.microsoft.com/office/drawing/2014/main" id="{8DA1689A-CE33-B44A-A0DB-42B2CD129D6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22123" y="4139809"/>
            <a:ext cx="1886100" cy="376773"/>
          </a:xfrm>
          <a:prstGeom prst="rect">
            <a:avLst/>
          </a:prstGeom>
        </p:spPr>
      </p:pic>
      <p:pic>
        <p:nvPicPr>
          <p:cNvPr id="7" name="Picture 6">
            <a:extLst>
              <a:ext uri="{FF2B5EF4-FFF2-40B4-BE49-F238E27FC236}">
                <a16:creationId xmlns:a16="http://schemas.microsoft.com/office/drawing/2014/main" id="{036FA1E6-3C9D-5A48-B2D0-1BDF3E4A75B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0347" y="4960768"/>
            <a:ext cx="2450137" cy="380387"/>
          </a:xfrm>
          <a:prstGeom prst="rect">
            <a:avLst/>
          </a:prstGeom>
        </p:spPr>
      </p:pic>
      <p:sp>
        <p:nvSpPr>
          <p:cNvPr id="8" name="TextBox 7">
            <a:extLst>
              <a:ext uri="{FF2B5EF4-FFF2-40B4-BE49-F238E27FC236}">
                <a16:creationId xmlns:a16="http://schemas.microsoft.com/office/drawing/2014/main" id="{F6C20BCC-8F90-7C48-BC20-9E8265817F7B}"/>
              </a:ext>
            </a:extLst>
          </p:cNvPr>
          <p:cNvSpPr txBox="1"/>
          <p:nvPr/>
        </p:nvSpPr>
        <p:spPr>
          <a:xfrm>
            <a:off x="7447793" y="4715791"/>
            <a:ext cx="3348481" cy="369332"/>
          </a:xfrm>
          <a:prstGeom prst="rect">
            <a:avLst/>
          </a:prstGeom>
          <a:noFill/>
        </p:spPr>
        <p:txBody>
          <a:bodyPr wrap="none" rtlCol="0">
            <a:spAutoFit/>
          </a:bodyPr>
          <a:lstStyle/>
          <a:p>
            <a:r>
              <a:rPr lang="en-US" dirty="0"/>
              <a:t>After transition, oxide thickness is</a:t>
            </a:r>
          </a:p>
        </p:txBody>
      </p:sp>
      <p:pic>
        <p:nvPicPr>
          <p:cNvPr id="9" name="Picture 8">
            <a:extLst>
              <a:ext uri="{FF2B5EF4-FFF2-40B4-BE49-F238E27FC236}">
                <a16:creationId xmlns:a16="http://schemas.microsoft.com/office/drawing/2014/main" id="{D1FBD35C-FDFE-734E-90A0-3D62E9BB69D1}"/>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28335" y="5085123"/>
            <a:ext cx="2787396" cy="256032"/>
          </a:xfrm>
          <a:prstGeom prst="rect">
            <a:avLst/>
          </a:prstGeom>
        </p:spPr>
      </p:pic>
      <p:pic>
        <p:nvPicPr>
          <p:cNvPr id="10" name="Picture 9">
            <a:extLst>
              <a:ext uri="{FF2B5EF4-FFF2-40B4-BE49-F238E27FC236}">
                <a16:creationId xmlns:a16="http://schemas.microsoft.com/office/drawing/2014/main" id="{1C816314-1972-D445-8A69-342C0800F95D}"/>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57065" y="5638981"/>
            <a:ext cx="3919728" cy="518160"/>
          </a:xfrm>
          <a:prstGeom prst="rect">
            <a:avLst/>
          </a:prstGeom>
        </p:spPr>
      </p:pic>
    </p:spTree>
    <p:extLst>
      <p:ext uri="{BB962C8B-B14F-4D97-AF65-F5344CB8AC3E}">
        <p14:creationId xmlns:p14="http://schemas.microsoft.com/office/powerpoint/2010/main" val="146366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2658-5166-1342-B941-3120D86DC6E4}"/>
              </a:ext>
            </a:extLst>
          </p:cNvPr>
          <p:cNvSpPr>
            <a:spLocks noGrp="1"/>
          </p:cNvSpPr>
          <p:nvPr>
            <p:ph type="title"/>
          </p:nvPr>
        </p:nvSpPr>
        <p:spPr/>
        <p:txBody>
          <a:bodyPr/>
          <a:lstStyle/>
          <a:p>
            <a:r>
              <a:rPr lang="en-US" dirty="0"/>
              <a:t>Other factors affecting corrosion</a:t>
            </a:r>
          </a:p>
        </p:txBody>
      </p:sp>
      <p:sp>
        <p:nvSpPr>
          <p:cNvPr id="3" name="Content Placeholder 2">
            <a:extLst>
              <a:ext uri="{FF2B5EF4-FFF2-40B4-BE49-F238E27FC236}">
                <a16:creationId xmlns:a16="http://schemas.microsoft.com/office/drawing/2014/main" id="{A57695E9-9CCE-8745-A75C-68A0B1882236}"/>
              </a:ext>
            </a:extLst>
          </p:cNvPr>
          <p:cNvSpPr>
            <a:spLocks noGrp="1"/>
          </p:cNvSpPr>
          <p:nvPr>
            <p:ph idx="1"/>
          </p:nvPr>
        </p:nvSpPr>
        <p:spPr>
          <a:xfrm>
            <a:off x="609600" y="2160495"/>
            <a:ext cx="10184296" cy="3965670"/>
          </a:xfrm>
        </p:spPr>
        <p:txBody>
          <a:bodyPr/>
          <a:lstStyle/>
          <a:p>
            <a:r>
              <a:rPr lang="en-US" sz="2000" dirty="0"/>
              <a:t>Temperature:</a:t>
            </a:r>
          </a:p>
          <a:p>
            <a:pPr lvl="1"/>
            <a:r>
              <a:rPr lang="en-US" sz="2000" dirty="0"/>
              <a:t>Corrosion rate increases with temperature</a:t>
            </a:r>
          </a:p>
          <a:p>
            <a:r>
              <a:rPr lang="en-US" sz="2000" dirty="0"/>
              <a:t>Irradiation: Radiation damage to the metal; Radiation damage to oxide</a:t>
            </a:r>
          </a:p>
        </p:txBody>
      </p:sp>
      <p:sp>
        <p:nvSpPr>
          <p:cNvPr id="4" name="Slide Number Placeholder 3">
            <a:extLst>
              <a:ext uri="{FF2B5EF4-FFF2-40B4-BE49-F238E27FC236}">
                <a16:creationId xmlns:a16="http://schemas.microsoft.com/office/drawing/2014/main" id="{62893D80-EFCB-004B-A3F5-91F4A9F538E1}"/>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13CF154D-4668-2242-BAA8-B045D7C39CAA}"/>
              </a:ext>
            </a:extLst>
          </p:cNvPr>
          <p:cNvPicPr>
            <a:picLocks noChangeAspect="1"/>
          </p:cNvPicPr>
          <p:nvPr/>
        </p:nvPicPr>
        <p:blipFill>
          <a:blip r:embed="rId2"/>
          <a:stretch>
            <a:fillRect/>
          </a:stretch>
        </p:blipFill>
        <p:spPr>
          <a:xfrm>
            <a:off x="6396087" y="3526242"/>
            <a:ext cx="3920729" cy="3086797"/>
          </a:xfrm>
          <a:prstGeom prst="rect">
            <a:avLst/>
          </a:prstGeom>
        </p:spPr>
      </p:pic>
      <p:pic>
        <p:nvPicPr>
          <p:cNvPr id="7" name="Picture 6">
            <a:extLst>
              <a:ext uri="{FF2B5EF4-FFF2-40B4-BE49-F238E27FC236}">
                <a16:creationId xmlns:a16="http://schemas.microsoft.com/office/drawing/2014/main" id="{2107BB07-197E-B042-825C-07577B643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04" y="3550313"/>
            <a:ext cx="4286300" cy="2875313"/>
          </a:xfrm>
          <a:prstGeom prst="rect">
            <a:avLst/>
          </a:prstGeom>
        </p:spPr>
      </p:pic>
    </p:spTree>
    <p:extLst>
      <p:ext uri="{BB962C8B-B14F-4D97-AF65-F5344CB8AC3E}">
        <p14:creationId xmlns:p14="http://schemas.microsoft.com/office/powerpoint/2010/main" val="4076674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8CC6-43B4-8644-8DAF-C2DBB24E1F69}"/>
              </a:ext>
            </a:extLst>
          </p:cNvPr>
          <p:cNvSpPr>
            <a:spLocks noGrp="1"/>
          </p:cNvSpPr>
          <p:nvPr>
            <p:ph type="title"/>
          </p:nvPr>
        </p:nvSpPr>
        <p:spPr/>
        <p:txBody>
          <a:bodyPr/>
          <a:lstStyle/>
          <a:p>
            <a:r>
              <a:rPr lang="en-US" dirty="0"/>
              <a:t>Impact of Corrosion</a:t>
            </a:r>
          </a:p>
        </p:txBody>
      </p:sp>
      <p:sp>
        <p:nvSpPr>
          <p:cNvPr id="3" name="Content Placeholder 2">
            <a:extLst>
              <a:ext uri="{FF2B5EF4-FFF2-40B4-BE49-F238E27FC236}">
                <a16:creationId xmlns:a16="http://schemas.microsoft.com/office/drawing/2014/main" id="{8D8951B5-9643-5043-B3A0-672A16A1A1A3}"/>
              </a:ext>
            </a:extLst>
          </p:cNvPr>
          <p:cNvSpPr>
            <a:spLocks noGrp="1"/>
          </p:cNvSpPr>
          <p:nvPr>
            <p:ph idx="1"/>
          </p:nvPr>
        </p:nvSpPr>
        <p:spPr>
          <a:xfrm>
            <a:off x="609600" y="2160495"/>
            <a:ext cx="7250545" cy="3965670"/>
          </a:xfrm>
        </p:spPr>
        <p:txBody>
          <a:bodyPr/>
          <a:lstStyle/>
          <a:p>
            <a:r>
              <a:rPr lang="en-US" sz="2000" dirty="0"/>
              <a:t>The oxide layer has a low thermal conductivity, restricting heat transport</a:t>
            </a:r>
          </a:p>
          <a:p>
            <a:pPr lvl="1"/>
            <a:r>
              <a:rPr lang="en-US" sz="2000" dirty="0"/>
              <a:t>For Zircaloy, k = 22 W/(</a:t>
            </a:r>
            <a:r>
              <a:rPr lang="en-US" sz="2000" dirty="0" err="1"/>
              <a:t>mK</a:t>
            </a:r>
            <a:r>
              <a:rPr lang="en-US" sz="2000" dirty="0"/>
              <a:t>)</a:t>
            </a:r>
          </a:p>
          <a:p>
            <a:pPr lvl="1"/>
            <a:r>
              <a:rPr lang="en-US" sz="2000" dirty="0"/>
              <a:t>For ZrO</a:t>
            </a:r>
            <a:r>
              <a:rPr lang="en-US" sz="2000" baseline="-25000" dirty="0"/>
              <a:t>2</a:t>
            </a:r>
            <a:r>
              <a:rPr lang="en-US" sz="2000" dirty="0"/>
              <a:t>, k = 1.7 – 2.7 W/(</a:t>
            </a:r>
            <a:r>
              <a:rPr lang="en-US" sz="2000" dirty="0" err="1"/>
              <a:t>mK</a:t>
            </a:r>
            <a:r>
              <a:rPr lang="en-US" sz="2000" dirty="0"/>
              <a:t>)</a:t>
            </a:r>
          </a:p>
          <a:p>
            <a:r>
              <a:rPr lang="en-US" sz="2000" dirty="0"/>
              <a:t>The oxide layer is much more brittle than the zircaloy</a:t>
            </a:r>
          </a:p>
          <a:p>
            <a:pPr lvl="1"/>
            <a:r>
              <a:rPr lang="en-US" sz="2000" dirty="0"/>
              <a:t>Zircaloy metal is removed as brittle oxide is added to the material</a:t>
            </a:r>
          </a:p>
          <a:p>
            <a:r>
              <a:rPr lang="en-US" sz="2000" dirty="0"/>
              <a:t>Oxidation produces hydrogen that can enter the cladding and form brittle hydrides</a:t>
            </a:r>
          </a:p>
          <a:p>
            <a:endParaRPr lang="en-US" sz="2000" dirty="0"/>
          </a:p>
        </p:txBody>
      </p:sp>
      <p:sp>
        <p:nvSpPr>
          <p:cNvPr id="4" name="Slide Number Placeholder 3">
            <a:extLst>
              <a:ext uri="{FF2B5EF4-FFF2-40B4-BE49-F238E27FC236}">
                <a16:creationId xmlns:a16="http://schemas.microsoft.com/office/drawing/2014/main" id="{6EE26FF5-D44E-194A-AA6F-B30DF868FDE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Image 57">
            <a:extLst>
              <a:ext uri="{FF2B5EF4-FFF2-40B4-BE49-F238E27FC236}">
                <a16:creationId xmlns:a16="http://schemas.microsoft.com/office/drawing/2014/main" id="{F9BD0EAA-CB7B-6447-B66B-6310CEF34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0213" y="2333669"/>
            <a:ext cx="3365242" cy="2617410"/>
          </a:xfrm>
          <a:prstGeom prst="rect">
            <a:avLst/>
          </a:prstGeom>
        </p:spPr>
      </p:pic>
    </p:spTree>
    <p:extLst>
      <p:ext uri="{BB962C8B-B14F-4D97-AF65-F5344CB8AC3E}">
        <p14:creationId xmlns:p14="http://schemas.microsoft.com/office/powerpoint/2010/main" val="3705043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4B79-13DD-CF4B-A294-1B4BC38E0672}"/>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6B18D543-F3CD-C640-8B8E-3AD5A43C468B}"/>
              </a:ext>
            </a:extLst>
          </p:cNvPr>
          <p:cNvSpPr>
            <a:spLocks noGrp="1"/>
          </p:cNvSpPr>
          <p:nvPr>
            <p:ph idx="1"/>
          </p:nvPr>
        </p:nvSpPr>
        <p:spPr>
          <a:xfrm>
            <a:off x="609600" y="2160495"/>
            <a:ext cx="6248400" cy="3965670"/>
          </a:xfrm>
        </p:spPr>
        <p:txBody>
          <a:bodyPr/>
          <a:lstStyle/>
          <a:p>
            <a:r>
              <a:rPr lang="en-US" sz="2000" dirty="0"/>
              <a:t>The oxidation and hydrogen uptake of Zircaloy is of course determined by many factors</a:t>
            </a:r>
          </a:p>
          <a:p>
            <a:r>
              <a:rPr lang="en-US" sz="2000" dirty="0"/>
              <a:t>The chemical and physical state of the material: composition, metallurgical condition, and surface condition</a:t>
            </a:r>
          </a:p>
          <a:p>
            <a:r>
              <a:rPr lang="en-US" sz="2000" dirty="0"/>
              <a:t>Two different zirconium alloys employed in French PWRs, Zircaloy and Zr1% Nb (M5), display distinct corrosion behaviors</a:t>
            </a:r>
          </a:p>
          <a:p>
            <a:r>
              <a:rPr lang="en-US" sz="2000" dirty="0"/>
              <a:t>The peak oxide layer thickness of Zircaloy-4 increases significantly with burnup, whereas that of Zr1%Nb shows a moderate increase</a:t>
            </a:r>
          </a:p>
          <a:p>
            <a:endParaRPr lang="en-US" sz="2000" dirty="0"/>
          </a:p>
        </p:txBody>
      </p:sp>
      <p:sp>
        <p:nvSpPr>
          <p:cNvPr id="4" name="Slide Number Placeholder 3">
            <a:extLst>
              <a:ext uri="{FF2B5EF4-FFF2-40B4-BE49-F238E27FC236}">
                <a16:creationId xmlns:a16="http://schemas.microsoft.com/office/drawing/2014/main" id="{12E2ACA6-A0C4-104D-9144-270BC19BC1B2}"/>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E0F15C20-F4E5-8F4D-A465-C19633697604}"/>
              </a:ext>
            </a:extLst>
          </p:cNvPr>
          <p:cNvPicPr>
            <a:picLocks noChangeAspect="1"/>
          </p:cNvPicPr>
          <p:nvPr/>
        </p:nvPicPr>
        <p:blipFill>
          <a:blip r:embed="rId2"/>
          <a:stretch>
            <a:fillRect/>
          </a:stretch>
        </p:blipFill>
        <p:spPr>
          <a:xfrm>
            <a:off x="6763962" y="2266121"/>
            <a:ext cx="5428038" cy="3612874"/>
          </a:xfrm>
          <a:prstGeom prst="rect">
            <a:avLst/>
          </a:prstGeom>
        </p:spPr>
      </p:pic>
    </p:spTree>
    <p:extLst>
      <p:ext uri="{BB962C8B-B14F-4D97-AF65-F5344CB8AC3E}">
        <p14:creationId xmlns:p14="http://schemas.microsoft.com/office/powerpoint/2010/main" val="300187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6B2-7B56-8F43-884E-06D7FCFEA624}"/>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25288DA3-F6A6-3147-BF7F-BF219860B2AD}"/>
              </a:ext>
            </a:extLst>
          </p:cNvPr>
          <p:cNvSpPr>
            <a:spLocks noGrp="1"/>
          </p:cNvSpPr>
          <p:nvPr>
            <p:ph idx="1"/>
          </p:nvPr>
        </p:nvSpPr>
        <p:spPr>
          <a:xfrm>
            <a:off x="609600" y="2160495"/>
            <a:ext cx="7451035" cy="3965670"/>
          </a:xfrm>
        </p:spPr>
        <p:txBody>
          <a:bodyPr/>
          <a:lstStyle/>
          <a:p>
            <a:r>
              <a:rPr lang="en-US" sz="1800" dirty="0"/>
              <a:t>Water Chemistry</a:t>
            </a:r>
          </a:p>
          <a:p>
            <a:pPr lvl="1"/>
            <a:r>
              <a:rPr lang="en-US" sz="1800" dirty="0"/>
              <a:t>The dissolved oxygen and hydrogen play a major role in the corrosion process, but other dissolved species must also be taken into account</a:t>
            </a:r>
          </a:p>
          <a:p>
            <a:pPr lvl="1"/>
            <a:r>
              <a:rPr lang="en-US" sz="1800" dirty="0"/>
              <a:t>To control the pH of the coolant at slightly alkaline conditions, </a:t>
            </a:r>
            <a:r>
              <a:rPr lang="en-US" sz="1800" dirty="0" err="1"/>
              <a:t>LiOH</a:t>
            </a:r>
            <a:r>
              <a:rPr lang="en-US" sz="1800" dirty="0"/>
              <a:t> is added and H3BO3 (boric acid) is added for reactivity control in PWRs</a:t>
            </a:r>
          </a:p>
          <a:p>
            <a:pPr lvl="1"/>
            <a:r>
              <a:rPr lang="en-US" sz="1800" dirty="0"/>
              <a:t>Impurities (Cl, F) and coolant-borne species (Cu, Ni, etc.) must be considered</a:t>
            </a:r>
          </a:p>
          <a:p>
            <a:r>
              <a:rPr lang="en-US" sz="1800" dirty="0"/>
              <a:t>Temperature and irradiation also have an effect on the corrosion behavior, but are governed by engineering constraints</a:t>
            </a:r>
          </a:p>
          <a:p>
            <a:r>
              <a:rPr lang="en-US" sz="1800" dirty="0"/>
              <a:t>CRUD (Chalk River Unidentified Deposit) can accelerate corrosion</a:t>
            </a:r>
          </a:p>
          <a:p>
            <a:pPr marL="457200" lvl="1" indent="0">
              <a:buNone/>
            </a:pPr>
            <a:endParaRPr lang="en-US" sz="1800" dirty="0"/>
          </a:p>
          <a:p>
            <a:endParaRPr lang="en-US" sz="1800" dirty="0"/>
          </a:p>
          <a:p>
            <a:endParaRPr lang="en-US" sz="1800" dirty="0"/>
          </a:p>
        </p:txBody>
      </p:sp>
      <p:sp>
        <p:nvSpPr>
          <p:cNvPr id="4" name="Slide Number Placeholder 3">
            <a:extLst>
              <a:ext uri="{FF2B5EF4-FFF2-40B4-BE49-F238E27FC236}">
                <a16:creationId xmlns:a16="http://schemas.microsoft.com/office/drawing/2014/main" id="{154C9270-B73F-4B42-88B8-15CF2049137C}"/>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2C384AEB-8FCF-764C-B2A1-683FCD993151}"/>
              </a:ext>
            </a:extLst>
          </p:cNvPr>
          <p:cNvPicPr>
            <a:picLocks noChangeAspect="1"/>
          </p:cNvPicPr>
          <p:nvPr/>
        </p:nvPicPr>
        <p:blipFill rotWithShape="1">
          <a:blip r:embed="rId2"/>
          <a:srcRect l="6160"/>
          <a:stretch/>
        </p:blipFill>
        <p:spPr>
          <a:xfrm>
            <a:off x="8060635" y="2443739"/>
            <a:ext cx="3528439" cy="2625217"/>
          </a:xfrm>
          <a:prstGeom prst="rect">
            <a:avLst/>
          </a:prstGeom>
        </p:spPr>
      </p:pic>
    </p:spTree>
    <p:extLst>
      <p:ext uri="{BB962C8B-B14F-4D97-AF65-F5344CB8AC3E}">
        <p14:creationId xmlns:p14="http://schemas.microsoft.com/office/powerpoint/2010/main" val="337327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16F1-37BF-7A44-B549-651132CC697E}"/>
              </a:ext>
            </a:extLst>
          </p:cNvPr>
          <p:cNvSpPr>
            <a:spLocks noGrp="1"/>
          </p:cNvSpPr>
          <p:nvPr>
            <p:ph type="title"/>
          </p:nvPr>
        </p:nvSpPr>
        <p:spPr/>
        <p:txBody>
          <a:bodyPr/>
          <a:lstStyle/>
          <a:p>
            <a:r>
              <a:rPr lang="en-US" dirty="0"/>
              <a:t>Corrosion Layer</a:t>
            </a:r>
          </a:p>
        </p:txBody>
      </p:sp>
      <p:sp>
        <p:nvSpPr>
          <p:cNvPr id="3" name="Content Placeholder 2">
            <a:extLst>
              <a:ext uri="{FF2B5EF4-FFF2-40B4-BE49-F238E27FC236}">
                <a16:creationId xmlns:a16="http://schemas.microsoft.com/office/drawing/2014/main" id="{424B34B5-2517-A045-89D1-400C11C8F2AC}"/>
              </a:ext>
            </a:extLst>
          </p:cNvPr>
          <p:cNvSpPr>
            <a:spLocks noGrp="1"/>
          </p:cNvSpPr>
          <p:nvPr>
            <p:ph idx="1"/>
          </p:nvPr>
        </p:nvSpPr>
        <p:spPr>
          <a:xfrm>
            <a:off x="609600" y="2160495"/>
            <a:ext cx="5930348" cy="3965670"/>
          </a:xfrm>
        </p:spPr>
        <p:txBody>
          <a:bodyPr/>
          <a:lstStyle/>
          <a:p>
            <a:r>
              <a:rPr lang="en-US" sz="2000" dirty="0"/>
              <a:t>Uniform corrosion is a passivating event since a protective layer of zirconium oxide is formed as a result of the reaction with the O2 ions or the OH radicals</a:t>
            </a:r>
          </a:p>
          <a:p>
            <a:r>
              <a:rPr lang="en-US" sz="2000" dirty="0"/>
              <a:t>The oxide layer is microcrystalline, initially equiaxed, later growing into columnar grains that are formed in a dense packing, of which the mean crystallite size increases as the oxide thickens</a:t>
            </a:r>
          </a:p>
          <a:p>
            <a:endParaRPr lang="en-US" sz="2000" dirty="0"/>
          </a:p>
          <a:p>
            <a:endParaRPr lang="en-US" sz="2000" dirty="0"/>
          </a:p>
        </p:txBody>
      </p:sp>
      <p:sp>
        <p:nvSpPr>
          <p:cNvPr id="4" name="Slide Number Placeholder 3">
            <a:extLst>
              <a:ext uri="{FF2B5EF4-FFF2-40B4-BE49-F238E27FC236}">
                <a16:creationId xmlns:a16="http://schemas.microsoft.com/office/drawing/2014/main" id="{A9A9D68B-47D0-9B48-9335-30BF9F385140}"/>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CC78BF1E-8FA9-5441-90DC-AFD201BFA095}"/>
              </a:ext>
            </a:extLst>
          </p:cNvPr>
          <p:cNvPicPr>
            <a:picLocks noChangeAspect="1"/>
          </p:cNvPicPr>
          <p:nvPr/>
        </p:nvPicPr>
        <p:blipFill>
          <a:blip r:embed="rId2"/>
          <a:stretch>
            <a:fillRect/>
          </a:stretch>
        </p:blipFill>
        <p:spPr>
          <a:xfrm>
            <a:off x="6838122" y="1968501"/>
            <a:ext cx="4967074" cy="4095543"/>
          </a:xfrm>
          <a:prstGeom prst="rect">
            <a:avLst/>
          </a:prstGeom>
        </p:spPr>
      </p:pic>
    </p:spTree>
    <p:extLst>
      <p:ext uri="{BB962C8B-B14F-4D97-AF65-F5344CB8AC3E}">
        <p14:creationId xmlns:p14="http://schemas.microsoft.com/office/powerpoint/2010/main" val="2907596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91-714A-1D4E-BA18-3EB1B7706407}"/>
              </a:ext>
            </a:extLst>
          </p:cNvPr>
          <p:cNvSpPr>
            <a:spLocks noGrp="1"/>
          </p:cNvSpPr>
          <p:nvPr>
            <p:ph type="title"/>
          </p:nvPr>
        </p:nvSpPr>
        <p:spPr/>
        <p:txBody>
          <a:bodyPr/>
          <a:lstStyle/>
          <a:p>
            <a:r>
              <a:rPr lang="en-US" dirty="0"/>
              <a:t>Corrosion Summary</a:t>
            </a:r>
          </a:p>
        </p:txBody>
      </p:sp>
      <p:sp>
        <p:nvSpPr>
          <p:cNvPr id="3" name="Content Placeholder 2">
            <a:extLst>
              <a:ext uri="{FF2B5EF4-FFF2-40B4-BE49-F238E27FC236}">
                <a16:creationId xmlns:a16="http://schemas.microsoft.com/office/drawing/2014/main" id="{501B5EED-285F-4348-ABD9-5B445C1AE9A9}"/>
              </a:ext>
            </a:extLst>
          </p:cNvPr>
          <p:cNvSpPr>
            <a:spLocks noGrp="1"/>
          </p:cNvSpPr>
          <p:nvPr>
            <p:ph idx="1"/>
          </p:nvPr>
        </p:nvSpPr>
        <p:spPr/>
        <p:txBody>
          <a:bodyPr/>
          <a:lstStyle/>
          <a:p>
            <a:r>
              <a:rPr lang="en-US" sz="2000" dirty="0"/>
              <a:t>Corrosion is the environmental degradation of materials</a:t>
            </a:r>
          </a:p>
          <a:p>
            <a:r>
              <a:rPr lang="en-US" sz="2000" dirty="0"/>
              <a:t>Cladding oxidizes, forming ZrO</a:t>
            </a:r>
            <a:r>
              <a:rPr lang="en-US" sz="2000" baseline="-25000" dirty="0"/>
              <a:t>2</a:t>
            </a:r>
          </a:p>
          <a:p>
            <a:r>
              <a:rPr lang="en-US" sz="2000" dirty="0"/>
              <a:t>The limiting step for oxidation is the oxygen transport through the oxide layer</a:t>
            </a:r>
          </a:p>
          <a:p>
            <a:pPr lvl="1"/>
            <a:r>
              <a:rPr lang="en-US" sz="2000" dirty="0"/>
              <a:t>It begins being controlled by diffusion</a:t>
            </a:r>
          </a:p>
          <a:p>
            <a:pPr lvl="1"/>
            <a:r>
              <a:rPr lang="en-US" sz="2000" dirty="0"/>
              <a:t>Then, a protective layer forms that slows oxidation</a:t>
            </a:r>
          </a:p>
          <a:p>
            <a:pPr lvl="1"/>
            <a:r>
              <a:rPr lang="en-US" sz="2000" dirty="0"/>
              <a:t>Once transition occurs, it loses its protectiveness and speeds up again</a:t>
            </a:r>
          </a:p>
          <a:p>
            <a:r>
              <a:rPr lang="en-US" sz="2000" dirty="0"/>
              <a:t>Oxidation hurts cladding performance by</a:t>
            </a:r>
          </a:p>
          <a:p>
            <a:pPr lvl="1"/>
            <a:r>
              <a:rPr lang="en-US" sz="2000" dirty="0"/>
              <a:t>Restricting heat transport</a:t>
            </a:r>
          </a:p>
          <a:p>
            <a:pPr lvl="1"/>
            <a:r>
              <a:rPr lang="en-US" sz="2000" dirty="0"/>
              <a:t>Converting zircaloy into a brittle oxide</a:t>
            </a:r>
          </a:p>
          <a:p>
            <a:endParaRPr lang="en-US" sz="2000" dirty="0"/>
          </a:p>
        </p:txBody>
      </p:sp>
      <p:sp>
        <p:nvSpPr>
          <p:cNvPr id="4" name="Slide Number Placeholder 3">
            <a:extLst>
              <a:ext uri="{FF2B5EF4-FFF2-40B4-BE49-F238E27FC236}">
                <a16:creationId xmlns:a16="http://schemas.microsoft.com/office/drawing/2014/main" id="{45588A11-7EA4-5949-B8CE-600D592485B8}"/>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425245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A225-4437-2049-A9B1-3499A9B35CAC}"/>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86BAFA82-FF85-394D-AE4D-DBE225A2DCE8}"/>
              </a:ext>
            </a:extLst>
          </p:cNvPr>
          <p:cNvSpPr>
            <a:spLocks noGrp="1"/>
          </p:cNvSpPr>
          <p:nvPr>
            <p:ph idx="1"/>
          </p:nvPr>
        </p:nvSpPr>
        <p:spPr/>
        <p:txBody>
          <a:bodyPr/>
          <a:lstStyle/>
          <a:p>
            <a:r>
              <a:rPr lang="en-US" sz="2200" dirty="0"/>
              <a:t>Last module!</a:t>
            </a:r>
          </a:p>
          <a:p>
            <a:r>
              <a:rPr lang="en-US" sz="2200" dirty="0"/>
              <a:t>Planned final exam on last day of classes, April 23</a:t>
            </a:r>
          </a:p>
          <a:p>
            <a:r>
              <a:rPr lang="en-US" sz="2200" dirty="0"/>
              <a:t>Two options:</a:t>
            </a:r>
          </a:p>
          <a:p>
            <a:pPr lvl="1"/>
            <a:r>
              <a:rPr lang="en-US" sz="2200" dirty="0"/>
              <a:t>keep exam on last day of classes, no problem session in class period before</a:t>
            </a:r>
          </a:p>
          <a:p>
            <a:pPr lvl="1"/>
            <a:r>
              <a:rPr lang="en-US" sz="2200" dirty="0"/>
              <a:t>move last exam to the assigned time during finals week; will have partial lecture and problem session on April 23</a:t>
            </a:r>
          </a:p>
          <a:p>
            <a:r>
              <a:rPr lang="en-US" sz="2200" dirty="0"/>
              <a:t>Send me your vote by Thursday</a:t>
            </a:r>
          </a:p>
          <a:p>
            <a:r>
              <a:rPr lang="en-US" sz="2200" dirty="0"/>
              <a:t>If you don’t vote, I assume you are voting to keep it April 23</a:t>
            </a:r>
          </a:p>
          <a:p>
            <a:r>
              <a:rPr lang="en-US" sz="2200" dirty="0"/>
              <a:t>Exams graded by Thursday</a:t>
            </a:r>
          </a:p>
          <a:p>
            <a:r>
              <a:rPr lang="en-US" sz="2200" dirty="0"/>
              <a:t>MOOSE Part 2 comments by Thursday</a:t>
            </a:r>
          </a:p>
        </p:txBody>
      </p:sp>
      <p:sp>
        <p:nvSpPr>
          <p:cNvPr id="4" name="Slide Number Placeholder 3">
            <a:extLst>
              <a:ext uri="{FF2B5EF4-FFF2-40B4-BE49-F238E27FC236}">
                <a16:creationId xmlns:a16="http://schemas.microsoft.com/office/drawing/2014/main" id="{4E3517E0-76D7-DB42-B01B-2BDDEA473528}"/>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202557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02C5-EE3F-864A-8B55-C54313F8704D}"/>
              </a:ext>
            </a:extLst>
          </p:cNvPr>
          <p:cNvSpPr>
            <a:spLocks noGrp="1"/>
          </p:cNvSpPr>
          <p:nvPr>
            <p:ph type="title"/>
          </p:nvPr>
        </p:nvSpPr>
        <p:spPr/>
        <p:txBody>
          <a:bodyPr/>
          <a:lstStyle/>
          <a:p>
            <a:r>
              <a:rPr lang="en-US" dirty="0"/>
              <a:t>Hydride Formation</a:t>
            </a:r>
          </a:p>
        </p:txBody>
      </p:sp>
      <p:sp>
        <p:nvSpPr>
          <p:cNvPr id="3" name="Content Placeholder 2">
            <a:extLst>
              <a:ext uri="{FF2B5EF4-FFF2-40B4-BE49-F238E27FC236}">
                <a16:creationId xmlns:a16="http://schemas.microsoft.com/office/drawing/2014/main" id="{66CA1FEE-5518-DE43-B4A6-585908B88B3B}"/>
              </a:ext>
            </a:extLst>
          </p:cNvPr>
          <p:cNvSpPr>
            <a:spLocks noGrp="1"/>
          </p:cNvSpPr>
          <p:nvPr>
            <p:ph idx="1"/>
          </p:nvPr>
        </p:nvSpPr>
        <p:spPr>
          <a:xfrm>
            <a:off x="609600" y="2160495"/>
            <a:ext cx="7172739" cy="3965670"/>
          </a:xfrm>
        </p:spPr>
        <p:txBody>
          <a:bodyPr>
            <a:noAutofit/>
          </a:bodyPr>
          <a:lstStyle/>
          <a:p>
            <a:r>
              <a:rPr lang="en-US" sz="2000" dirty="0"/>
              <a:t>Corrosion of zirconium is so damaging in large part due to hydride formation</a:t>
            </a:r>
          </a:p>
          <a:p>
            <a:r>
              <a:rPr lang="en-US" sz="2000" dirty="0"/>
              <a:t>Some of the hydrogen atoms produced by oxidation enter the cladding and form a hydride phase</a:t>
            </a:r>
          </a:p>
          <a:p>
            <a:r>
              <a:rPr lang="en-US" sz="2000" dirty="0"/>
              <a:t>Other sources of H can increase the amount available to form hydrides, but this is minor</a:t>
            </a:r>
          </a:p>
          <a:p>
            <a:r>
              <a:rPr lang="en-US" sz="2000" dirty="0"/>
              <a:t>Hydrogen pickup causes hydrogen embrittlement, loss of fracture toughness, delayed hydride cracking, accelerated corrosion, and accelerated irradiation growth</a:t>
            </a:r>
          </a:p>
        </p:txBody>
      </p:sp>
      <p:sp>
        <p:nvSpPr>
          <p:cNvPr id="4" name="Slide Number Placeholder 3">
            <a:extLst>
              <a:ext uri="{FF2B5EF4-FFF2-40B4-BE49-F238E27FC236}">
                <a16:creationId xmlns:a16="http://schemas.microsoft.com/office/drawing/2014/main" id="{DD545FCD-396D-B141-B31D-2522329A347A}"/>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
        <p:nvSpPr>
          <p:cNvPr id="5" name="TextBox 4">
            <a:extLst>
              <a:ext uri="{FF2B5EF4-FFF2-40B4-BE49-F238E27FC236}">
                <a16:creationId xmlns:a16="http://schemas.microsoft.com/office/drawing/2014/main" id="{32AA2481-D340-0942-8564-4FED42320FB6}"/>
              </a:ext>
            </a:extLst>
          </p:cNvPr>
          <p:cNvSpPr txBox="1"/>
          <p:nvPr/>
        </p:nvSpPr>
        <p:spPr>
          <a:xfrm>
            <a:off x="8518465" y="1441194"/>
            <a:ext cx="1779654" cy="338554"/>
          </a:xfrm>
          <a:prstGeom prst="rect">
            <a:avLst/>
          </a:prstGeom>
          <a:noFill/>
        </p:spPr>
        <p:txBody>
          <a:bodyPr wrap="none" rtlCol="0">
            <a:spAutoFit/>
          </a:bodyPr>
          <a:lstStyle/>
          <a:p>
            <a:r>
              <a:rPr lang="en-US" sz="1600" dirty="0"/>
              <a:t>Corrosion reaction:</a:t>
            </a:r>
          </a:p>
        </p:txBody>
      </p:sp>
      <p:sp>
        <p:nvSpPr>
          <p:cNvPr id="6" name="Oval 5">
            <a:extLst>
              <a:ext uri="{FF2B5EF4-FFF2-40B4-BE49-F238E27FC236}">
                <a16:creationId xmlns:a16="http://schemas.microsoft.com/office/drawing/2014/main" id="{C82D8A8D-CB8F-D744-822C-8A25F94960E8}"/>
              </a:ext>
            </a:extLst>
          </p:cNvPr>
          <p:cNvSpPr/>
          <p:nvPr/>
        </p:nvSpPr>
        <p:spPr>
          <a:xfrm>
            <a:off x="10341598" y="1663374"/>
            <a:ext cx="582265" cy="582265"/>
          </a:xfrm>
          <a:prstGeom prst="ellipse">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EE577A-63DB-EB4F-819A-938751DF8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2389" y="4604014"/>
            <a:ext cx="2338697" cy="1752337"/>
          </a:xfrm>
          <a:prstGeom prst="rect">
            <a:avLst/>
          </a:prstGeom>
        </p:spPr>
      </p:pic>
      <p:sp>
        <p:nvSpPr>
          <p:cNvPr id="8" name="Right Arrow 7">
            <a:extLst>
              <a:ext uri="{FF2B5EF4-FFF2-40B4-BE49-F238E27FC236}">
                <a16:creationId xmlns:a16="http://schemas.microsoft.com/office/drawing/2014/main" id="{BFDA2146-A3ED-9446-83E5-2E4A96D61251}"/>
              </a:ext>
            </a:extLst>
          </p:cNvPr>
          <p:cNvSpPr/>
          <p:nvPr/>
        </p:nvSpPr>
        <p:spPr>
          <a:xfrm rot="5400000">
            <a:off x="9856308" y="3308879"/>
            <a:ext cx="2433550" cy="307073"/>
          </a:xfrm>
          <a:prstGeom prst="rightArrow">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0BF3E10-E8C6-C649-97A8-E305726C04E3}"/>
              </a:ext>
            </a:extLst>
          </p:cNvPr>
          <p:cNvSpPr txBox="1"/>
          <p:nvPr/>
        </p:nvSpPr>
        <p:spPr>
          <a:xfrm rot="5400000">
            <a:off x="10632928" y="3445625"/>
            <a:ext cx="1685077" cy="338554"/>
          </a:xfrm>
          <a:prstGeom prst="rect">
            <a:avLst/>
          </a:prstGeom>
          <a:noFill/>
        </p:spPr>
        <p:txBody>
          <a:bodyPr wrap="none" rtlCol="0">
            <a:spAutoFit/>
          </a:bodyPr>
          <a:lstStyle/>
          <a:p>
            <a:r>
              <a:rPr lang="en-US" sz="1600" dirty="0"/>
              <a:t>Hydrogen pick-up</a:t>
            </a:r>
          </a:p>
        </p:txBody>
      </p:sp>
      <p:grpSp>
        <p:nvGrpSpPr>
          <p:cNvPr id="10" name="Group 9">
            <a:extLst>
              <a:ext uri="{FF2B5EF4-FFF2-40B4-BE49-F238E27FC236}">
                <a16:creationId xmlns:a16="http://schemas.microsoft.com/office/drawing/2014/main" id="{A6183683-DD9E-4647-A8CE-1C9F2225BFB1}"/>
              </a:ext>
            </a:extLst>
          </p:cNvPr>
          <p:cNvGrpSpPr/>
          <p:nvPr/>
        </p:nvGrpSpPr>
        <p:grpSpPr>
          <a:xfrm>
            <a:off x="9455697" y="1681480"/>
            <a:ext cx="538419" cy="742116"/>
            <a:chOff x="2754359" y="4568728"/>
            <a:chExt cx="538419" cy="742116"/>
          </a:xfrm>
        </p:grpSpPr>
        <p:sp>
          <p:nvSpPr>
            <p:cNvPr id="11" name="Oval 10">
              <a:extLst>
                <a:ext uri="{FF2B5EF4-FFF2-40B4-BE49-F238E27FC236}">
                  <a16:creationId xmlns:a16="http://schemas.microsoft.com/office/drawing/2014/main" id="{1C6CA45D-2A58-3340-8E30-BAC69885625C}"/>
                </a:ext>
              </a:extLst>
            </p:cNvPr>
            <p:cNvSpPr/>
            <p:nvPr/>
          </p:nvSpPr>
          <p:spPr>
            <a:xfrm>
              <a:off x="2754359" y="4568728"/>
              <a:ext cx="538419" cy="5384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34A24704-AAA5-4B4E-B46F-BC8B7CEF00D3}"/>
                </a:ext>
              </a:extLst>
            </p:cNvPr>
            <p:cNvSpPr/>
            <p:nvPr/>
          </p:nvSpPr>
          <p:spPr>
            <a:xfrm>
              <a:off x="2871168" y="5048335"/>
              <a:ext cx="304800" cy="26250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C4556D-8E0C-424F-BB4E-291DA6041D50}"/>
                </a:ext>
              </a:extLst>
            </p:cNvPr>
            <p:cNvSpPr/>
            <p:nvPr/>
          </p:nvSpPr>
          <p:spPr>
            <a:xfrm>
              <a:off x="2961752" y="5042125"/>
              <a:ext cx="124058" cy="10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5A96540-7CB6-7245-A8B8-81E15089107E}"/>
              </a:ext>
            </a:extLst>
          </p:cNvPr>
          <p:cNvGrpSpPr>
            <a:grpSpLocks noChangeAspect="1"/>
          </p:cNvGrpSpPr>
          <p:nvPr/>
        </p:nvGrpSpPr>
        <p:grpSpPr>
          <a:xfrm>
            <a:off x="8322103" y="2423596"/>
            <a:ext cx="2339376" cy="1254599"/>
            <a:chOff x="1365209" y="5342665"/>
            <a:chExt cx="2594932" cy="1391653"/>
          </a:xfrm>
        </p:grpSpPr>
        <p:pic>
          <p:nvPicPr>
            <p:cNvPr id="15" name="Picture 14">
              <a:extLst>
                <a:ext uri="{FF2B5EF4-FFF2-40B4-BE49-F238E27FC236}">
                  <a16:creationId xmlns:a16="http://schemas.microsoft.com/office/drawing/2014/main" id="{09598ABE-A05A-F944-A2A4-1E917A870EEF}"/>
                </a:ext>
              </a:extLst>
            </p:cNvPr>
            <p:cNvPicPr>
              <a:picLocks noChangeAspect="1"/>
            </p:cNvPicPr>
            <p:nvPr/>
          </p:nvPicPr>
          <p:blipFill rotWithShape="1">
            <a:blip r:embed="rId3"/>
            <a:srcRect t="20588"/>
            <a:stretch/>
          </p:blipFill>
          <p:spPr>
            <a:xfrm>
              <a:off x="1365209" y="5342665"/>
              <a:ext cx="2594932" cy="1391653"/>
            </a:xfrm>
            <a:prstGeom prst="rect">
              <a:avLst/>
            </a:prstGeom>
          </p:spPr>
        </p:pic>
        <p:sp>
          <p:nvSpPr>
            <p:cNvPr id="16" name="TextBox 15">
              <a:extLst>
                <a:ext uri="{FF2B5EF4-FFF2-40B4-BE49-F238E27FC236}">
                  <a16:creationId xmlns:a16="http://schemas.microsoft.com/office/drawing/2014/main" id="{3D3D9C37-F96F-5B4E-A1B0-00879F72DAA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17" name="TextBox 16">
              <a:extLst>
                <a:ext uri="{FF2B5EF4-FFF2-40B4-BE49-F238E27FC236}">
                  <a16:creationId xmlns:a16="http://schemas.microsoft.com/office/drawing/2014/main" id="{998FEFB2-377B-6C41-88C7-2545B9F77C67}"/>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graphicFrame>
        <p:nvGraphicFramePr>
          <p:cNvPr id="18" name="Object 5">
            <a:extLst>
              <a:ext uri="{FF2B5EF4-FFF2-40B4-BE49-F238E27FC236}">
                <a16:creationId xmlns:a16="http://schemas.microsoft.com/office/drawing/2014/main" id="{35C49F1F-137B-3C47-8BD9-FD13F3FF4951}"/>
              </a:ext>
            </a:extLst>
          </p:cNvPr>
          <p:cNvGraphicFramePr>
            <a:graphicFrameLocks noChangeAspect="1"/>
          </p:cNvGraphicFramePr>
          <p:nvPr/>
        </p:nvGraphicFramePr>
        <p:xfrm>
          <a:off x="7638184" y="1710237"/>
          <a:ext cx="3281363" cy="450850"/>
        </p:xfrm>
        <a:graphic>
          <a:graphicData uri="http://schemas.openxmlformats.org/presentationml/2006/ole">
            <mc:AlternateContent xmlns:mc="http://schemas.openxmlformats.org/markup-compatibility/2006">
              <mc:Choice xmlns:v="urn:schemas-microsoft-com:vml" Requires="v">
                <p:oleObj name="Equation" r:id="rId4" imgW="1524000" imgH="203200" progId="Equation.3">
                  <p:embed/>
                </p:oleObj>
              </mc:Choice>
              <mc:Fallback>
                <p:oleObj name="Equation" r:id="rId4" imgW="1524000" imgH="203200" progId="Equation.3">
                  <p:embed/>
                  <p:pic>
                    <p:nvPicPr>
                      <p:cNvPr id="18" name="Object 5">
                        <a:extLst>
                          <a:ext uri="{FF2B5EF4-FFF2-40B4-BE49-F238E27FC236}">
                            <a16:creationId xmlns:a16="http://schemas.microsoft.com/office/drawing/2014/main" id="{35C49F1F-137B-3C47-8BD9-FD13F3FF4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184" y="1710237"/>
                        <a:ext cx="3281363" cy="450850"/>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23208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65DC-006F-6240-B2DC-DC4E1D46DB94}"/>
              </a:ext>
            </a:extLst>
          </p:cNvPr>
          <p:cNvSpPr>
            <a:spLocks noGrp="1"/>
          </p:cNvSpPr>
          <p:nvPr>
            <p:ph type="title"/>
          </p:nvPr>
        </p:nvSpPr>
        <p:spPr/>
        <p:txBody>
          <a:bodyPr/>
          <a:lstStyle/>
          <a:p>
            <a:r>
              <a:rPr lang="en-US" dirty="0"/>
              <a:t>Hydrogen Diffusion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535A16-ED36-F941-B823-D70BC7B10950}"/>
                  </a:ext>
                </a:extLst>
              </p:cNvPr>
              <p:cNvSpPr>
                <a:spLocks noGrp="1"/>
              </p:cNvSpPr>
              <p:nvPr>
                <p:ph idx="1"/>
              </p:nvPr>
            </p:nvSpPr>
            <p:spPr>
              <a:xfrm>
                <a:off x="609600" y="2160495"/>
                <a:ext cx="10972800" cy="3965670"/>
              </a:xfrm>
            </p:spPr>
            <p:txBody>
              <a:bodyPr>
                <a:normAutofit fontScale="92500"/>
              </a:bodyPr>
              <a:lstStyle/>
              <a:p>
                <a:r>
                  <a:rPr lang="en-US" dirty="0"/>
                  <a:t>The diffusion coefficient of H in </a:t>
                </a:r>
                <a:r>
                  <a:rPr lang="en-US" dirty="0" err="1"/>
                  <a:t>Zr</a:t>
                </a:r>
                <a:r>
                  <a:rPr lang="en-US" dirty="0"/>
                  <a:t> is</a:t>
                </a:r>
              </a:p>
              <a:p>
                <a:pPr marL="457200" lvl="1" indent="0">
                  <a:buNone/>
                </a:pPr>
                <a:r>
                  <a:rPr lang="en-US" dirty="0"/>
                  <a:t> </a:t>
                </a:r>
              </a:p>
              <a:p>
                <a:r>
                  <a:rPr lang="en-US" dirty="0"/>
                  <a:t>The characteristic time required for hydrogen to diffuse through the entire cladding is </a:t>
                </a:r>
              </a:p>
              <a:p>
                <a:pPr marL="0" indent="0">
                  <a:buNone/>
                </a:pPr>
                <a:endParaRPr lang="en-US" dirty="0"/>
              </a:p>
              <a:p>
                <a:r>
                  <a:rPr lang="en-US" dirty="0"/>
                  <a:t>What is the characteristic time for cladding at 355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(average cladding temperature) that is 0.06 cm thick?</a:t>
                </a:r>
              </a:p>
              <a:p>
                <a:pPr lvl="1"/>
                <a:r>
                  <a:rPr lang="en-US" dirty="0" err="1"/>
                  <a:t>D</a:t>
                </a:r>
                <a:r>
                  <a:rPr lang="en-US" baseline="30000" dirty="0" err="1"/>
                  <a:t>H</a:t>
                </a:r>
                <a:r>
                  <a:rPr lang="en-US" baseline="-25000" dirty="0" err="1"/>
                  <a:t>Zr</a:t>
                </a:r>
                <a:r>
                  <a:rPr lang="en-US" dirty="0"/>
                  <a:t> = 7x10</a:t>
                </a:r>
                <a:r>
                  <a:rPr lang="en-US" baseline="30000" dirty="0"/>
                  <a:t>-3</a:t>
                </a:r>
                <a:r>
                  <a:rPr lang="en-US" dirty="0"/>
                  <a:t>*</a:t>
                </a:r>
                <a:r>
                  <a:rPr lang="en-US" dirty="0" err="1"/>
                  <a:t>exp</a:t>
                </a:r>
                <a:r>
                  <a:rPr lang="en-US" dirty="0"/>
                  <a:t>(-0.47/( k</a:t>
                </a:r>
                <a:r>
                  <a:rPr lang="en-US" baseline="-25000" dirty="0"/>
                  <a:t>B</a:t>
                </a:r>
                <a:r>
                  <a:rPr lang="en-US" dirty="0"/>
                  <a:t>*(355+273.15))) = 1.19e-6 cm</a:t>
                </a:r>
                <a:r>
                  <a:rPr lang="en-US" baseline="30000" dirty="0"/>
                  <a:t>2</a:t>
                </a:r>
                <a:r>
                  <a:rPr lang="en-US" dirty="0"/>
                  <a:t>/s, </a:t>
                </a:r>
              </a:p>
              <a:p>
                <a:pPr lvl="1"/>
                <a:r>
                  <a:rPr lang="en-US" dirty="0"/>
                  <a:t>t  = 0.06^2/(4*1.19e-6) cm</a:t>
                </a:r>
                <a:r>
                  <a:rPr lang="en-US" baseline="30000" dirty="0"/>
                  <a:t>2</a:t>
                </a:r>
                <a:r>
                  <a:rPr lang="en-US" dirty="0"/>
                  <a:t>/s =756.3 s =12 min, </a:t>
                </a:r>
              </a:p>
              <a:p>
                <a:pPr lvl="1"/>
                <a:r>
                  <a:rPr lang="en-US" dirty="0"/>
                  <a:t>So, the hydrogen atoms have plenty of time to move through the entire clad</a:t>
                </a:r>
              </a:p>
              <a:p>
                <a:endParaRPr lang="en-US" dirty="0"/>
              </a:p>
            </p:txBody>
          </p:sp>
        </mc:Choice>
        <mc:Fallback xmlns="">
          <p:sp>
            <p:nvSpPr>
              <p:cNvPr id="3" name="Content Placeholder 2">
                <a:extLst>
                  <a:ext uri="{FF2B5EF4-FFF2-40B4-BE49-F238E27FC236}">
                    <a16:creationId xmlns:a16="http://schemas.microsoft.com/office/drawing/2014/main" id="{7A535A16-ED36-F941-B823-D70BC7B10950}"/>
                  </a:ext>
                </a:extLst>
              </p:cNvPr>
              <p:cNvSpPr>
                <a:spLocks noGrp="1" noRot="1" noChangeAspect="1" noMove="1" noResize="1" noEditPoints="1" noAdjustHandles="1" noChangeArrowheads="1" noChangeShapeType="1" noTextEdit="1"/>
              </p:cNvSpPr>
              <p:nvPr>
                <p:ph idx="1"/>
              </p:nvPr>
            </p:nvSpPr>
            <p:spPr>
              <a:xfrm>
                <a:off x="609600" y="2160495"/>
                <a:ext cx="10972800" cy="3965670"/>
              </a:xfrm>
              <a:blipFill>
                <a:blip r:embed="rId3"/>
                <a:stretch>
                  <a:fillRect l="-694" t="-639" b="-19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F86AD7-7559-3742-A760-9CB69890D5B7}"/>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graphicFrame>
        <p:nvGraphicFramePr>
          <p:cNvPr id="5" name="Object 6">
            <a:extLst>
              <a:ext uri="{FF2B5EF4-FFF2-40B4-BE49-F238E27FC236}">
                <a16:creationId xmlns:a16="http://schemas.microsoft.com/office/drawing/2014/main" id="{2B2DB4D5-3BAD-7F41-8B19-DA101FABE946}"/>
              </a:ext>
            </a:extLst>
          </p:cNvPr>
          <p:cNvGraphicFramePr>
            <a:graphicFrameLocks noChangeAspect="1"/>
          </p:cNvGraphicFramePr>
          <p:nvPr/>
        </p:nvGraphicFramePr>
        <p:xfrm>
          <a:off x="6540410" y="2160495"/>
          <a:ext cx="2615045" cy="393607"/>
        </p:xfrm>
        <a:graphic>
          <a:graphicData uri="http://schemas.openxmlformats.org/presentationml/2006/ole">
            <mc:AlternateContent xmlns:mc="http://schemas.openxmlformats.org/markup-compatibility/2006">
              <mc:Choice xmlns:v="urn:schemas-microsoft-com:vml" Requires="v">
                <p:oleObj name="Equation" r:id="rId4" imgW="1778000" imgH="279400" progId="Equation.DSMT4">
                  <p:embed/>
                </p:oleObj>
              </mc:Choice>
              <mc:Fallback>
                <p:oleObj name="Equation" r:id="rId4" imgW="1778000" imgH="279400" progId="Equation.DSMT4">
                  <p:embed/>
                  <p:pic>
                    <p:nvPicPr>
                      <p:cNvPr id="5" name="Object 6">
                        <a:extLst>
                          <a:ext uri="{FF2B5EF4-FFF2-40B4-BE49-F238E27FC236}">
                            <a16:creationId xmlns:a16="http://schemas.microsoft.com/office/drawing/2014/main" id="{2B2DB4D5-3BAD-7F41-8B19-DA101FABE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410" y="2160495"/>
                        <a:ext cx="2615045" cy="393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6" name="Object 8">
            <a:extLst>
              <a:ext uri="{FF2B5EF4-FFF2-40B4-BE49-F238E27FC236}">
                <a16:creationId xmlns:a16="http://schemas.microsoft.com/office/drawing/2014/main" id="{F4FA2DB5-DAA6-8849-98E9-DFC521230655}"/>
              </a:ext>
            </a:extLst>
          </p:cNvPr>
          <p:cNvGraphicFramePr>
            <a:graphicFrameLocks noChangeAspect="1"/>
          </p:cNvGraphicFramePr>
          <p:nvPr/>
        </p:nvGraphicFramePr>
        <p:xfrm>
          <a:off x="1974707" y="3401083"/>
          <a:ext cx="822614" cy="641537"/>
        </p:xfrm>
        <a:graphic>
          <a:graphicData uri="http://schemas.openxmlformats.org/presentationml/2006/ole">
            <mc:AlternateContent xmlns:mc="http://schemas.openxmlformats.org/markup-compatibility/2006">
              <mc:Choice xmlns:v="urn:schemas-microsoft-com:vml" Requires="v">
                <p:oleObj name="Equation" r:id="rId6" imgW="533169" imgH="431613" progId="Equation.DSMT4">
                  <p:embed/>
                </p:oleObj>
              </mc:Choice>
              <mc:Fallback>
                <p:oleObj name="Equation" r:id="rId6" imgW="533169" imgH="431613" progId="Equation.DSMT4">
                  <p:embed/>
                  <p:pic>
                    <p:nvPicPr>
                      <p:cNvPr id="6" name="Object 8">
                        <a:extLst>
                          <a:ext uri="{FF2B5EF4-FFF2-40B4-BE49-F238E27FC236}">
                            <a16:creationId xmlns:a16="http://schemas.microsoft.com/office/drawing/2014/main" id="{F4FA2DB5-DAA6-8849-98E9-DFC521230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707" y="3401083"/>
                        <a:ext cx="822614" cy="641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7" name="Object 38">
            <a:extLst>
              <a:ext uri="{FF2B5EF4-FFF2-40B4-BE49-F238E27FC236}">
                <a16:creationId xmlns:a16="http://schemas.microsoft.com/office/drawing/2014/main" id="{89FBC583-62C9-5049-9308-7D5CEFAB4695}"/>
              </a:ext>
            </a:extLst>
          </p:cNvPr>
          <p:cNvGraphicFramePr>
            <a:graphicFrameLocks noChangeAspect="1"/>
          </p:cNvGraphicFramePr>
          <p:nvPr/>
        </p:nvGraphicFramePr>
        <p:xfrm>
          <a:off x="6088346" y="2542740"/>
          <a:ext cx="1251238" cy="338978"/>
        </p:xfrm>
        <a:graphic>
          <a:graphicData uri="http://schemas.openxmlformats.org/presentationml/2006/ole">
            <mc:AlternateContent xmlns:mc="http://schemas.openxmlformats.org/markup-compatibility/2006">
              <mc:Choice xmlns:v="urn:schemas-microsoft-com:vml" Requires="v">
                <p:oleObj name="Equation" r:id="rId8" imgW="850531" imgH="241195" progId="Equation.DSMT4">
                  <p:embed/>
                </p:oleObj>
              </mc:Choice>
              <mc:Fallback>
                <p:oleObj name="Equation" r:id="rId8" imgW="850531" imgH="241195" progId="Equation.DSMT4">
                  <p:embed/>
                  <p:pic>
                    <p:nvPicPr>
                      <p:cNvPr id="7" name="Object 38">
                        <a:extLst>
                          <a:ext uri="{FF2B5EF4-FFF2-40B4-BE49-F238E27FC236}">
                            <a16:creationId xmlns:a16="http://schemas.microsoft.com/office/drawing/2014/main" id="{89FBC583-62C9-5049-9308-7D5CEFAB46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8346" y="2542740"/>
                        <a:ext cx="1251238" cy="33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 name="Object 39">
            <a:extLst>
              <a:ext uri="{FF2B5EF4-FFF2-40B4-BE49-F238E27FC236}">
                <a16:creationId xmlns:a16="http://schemas.microsoft.com/office/drawing/2014/main" id="{4907E4B1-7865-BF49-8F03-B83250B9F797}"/>
              </a:ext>
            </a:extLst>
          </p:cNvPr>
          <p:cNvGraphicFramePr>
            <a:graphicFrameLocks noChangeAspect="1"/>
          </p:cNvGraphicFramePr>
          <p:nvPr/>
        </p:nvGraphicFramePr>
        <p:xfrm>
          <a:off x="7638960" y="2554102"/>
          <a:ext cx="1792432" cy="340379"/>
        </p:xfrm>
        <a:graphic>
          <a:graphicData uri="http://schemas.openxmlformats.org/presentationml/2006/ole">
            <mc:AlternateContent xmlns:mc="http://schemas.openxmlformats.org/markup-compatibility/2006">
              <mc:Choice xmlns:v="urn:schemas-microsoft-com:vml" Requires="v">
                <p:oleObj name="Equation" r:id="rId10" imgW="1218671" imgH="241195" progId="Equation.3">
                  <p:embed/>
                </p:oleObj>
              </mc:Choice>
              <mc:Fallback>
                <p:oleObj name="Equation" r:id="rId10" imgW="1218671" imgH="241195" progId="Equation.3">
                  <p:embed/>
                  <p:pic>
                    <p:nvPicPr>
                      <p:cNvPr id="8" name="Object 39">
                        <a:extLst>
                          <a:ext uri="{FF2B5EF4-FFF2-40B4-BE49-F238E27FC236}">
                            <a16:creationId xmlns:a16="http://schemas.microsoft.com/office/drawing/2014/main" id="{4907E4B1-7865-BF49-8F03-B83250B9F7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8960" y="2554102"/>
                        <a:ext cx="1792432" cy="340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70451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7F94-5057-8149-B10A-F3778F4A5B4D}"/>
              </a:ext>
            </a:extLst>
          </p:cNvPr>
          <p:cNvSpPr>
            <a:spLocks noGrp="1"/>
          </p:cNvSpPr>
          <p:nvPr>
            <p:ph type="title"/>
          </p:nvPr>
        </p:nvSpPr>
        <p:spPr/>
        <p:txBody>
          <a:bodyPr/>
          <a:lstStyle/>
          <a:p>
            <a:r>
              <a:rPr lang="en-US" dirty="0" err="1"/>
              <a:t>Hydriding</a:t>
            </a:r>
            <a:endParaRPr lang="en-US" dirty="0"/>
          </a:p>
        </p:txBody>
      </p:sp>
      <p:sp>
        <p:nvSpPr>
          <p:cNvPr id="3" name="Content Placeholder 2">
            <a:extLst>
              <a:ext uri="{FF2B5EF4-FFF2-40B4-BE49-F238E27FC236}">
                <a16:creationId xmlns:a16="http://schemas.microsoft.com/office/drawing/2014/main" id="{19A2FA40-6366-4642-9A3F-6DB227F63856}"/>
              </a:ext>
            </a:extLst>
          </p:cNvPr>
          <p:cNvSpPr>
            <a:spLocks noGrp="1"/>
          </p:cNvSpPr>
          <p:nvPr>
            <p:ph idx="1"/>
          </p:nvPr>
        </p:nvSpPr>
        <p:spPr>
          <a:xfrm>
            <a:off x="609600" y="2160495"/>
            <a:ext cx="5985164" cy="3965670"/>
          </a:xfrm>
        </p:spPr>
        <p:txBody>
          <a:bodyPr/>
          <a:lstStyle/>
          <a:p>
            <a:r>
              <a:rPr lang="en-US" sz="2000" dirty="0"/>
              <a:t>Hydride concentrations are not uniform, because they respond to temperature and stress gradients</a:t>
            </a:r>
          </a:p>
          <a:p>
            <a:r>
              <a:rPr lang="en-US" sz="2000" dirty="0"/>
              <a:t>Plate-type hydrides lead to stress concentrations, prefer matrix tensile stresses</a:t>
            </a:r>
          </a:p>
          <a:p>
            <a:r>
              <a:rPr lang="en-US" sz="2000" dirty="0"/>
              <a:t>Hydrogen tends to move toward lower temperature (</a:t>
            </a:r>
            <a:r>
              <a:rPr lang="en-US" sz="2000" dirty="0" err="1"/>
              <a:t>Soret</a:t>
            </a:r>
            <a:r>
              <a:rPr lang="en-US" sz="2000" dirty="0"/>
              <a:t> effect)</a:t>
            </a:r>
          </a:p>
          <a:p>
            <a:r>
              <a:rPr lang="en-US" sz="2000" dirty="0"/>
              <a:t>It also moves to areas with tensile stress</a:t>
            </a:r>
          </a:p>
          <a:p>
            <a:r>
              <a:rPr lang="en-US" sz="2000" dirty="0"/>
              <a:t>Hydrogen has a low solubility in zirconium, so even small hydrogen concentrations result in hydrides</a:t>
            </a:r>
          </a:p>
        </p:txBody>
      </p:sp>
      <p:sp>
        <p:nvSpPr>
          <p:cNvPr id="4" name="Slide Number Placeholder 3">
            <a:extLst>
              <a:ext uri="{FF2B5EF4-FFF2-40B4-BE49-F238E27FC236}">
                <a16:creationId xmlns:a16="http://schemas.microsoft.com/office/drawing/2014/main" id="{C63DBC37-38FD-EB4C-A827-4755E28F2698}"/>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E72031EF-3C62-6047-9F10-C5AE61186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54"/>
          <a:stretch>
            <a:fillRect/>
          </a:stretch>
        </p:blipFill>
        <p:spPr bwMode="auto">
          <a:xfrm>
            <a:off x="7001625" y="1678610"/>
            <a:ext cx="4275975" cy="18971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 name="Picture 5">
            <a:extLst>
              <a:ext uri="{FF2B5EF4-FFF2-40B4-BE49-F238E27FC236}">
                <a16:creationId xmlns:a16="http://schemas.microsoft.com/office/drawing/2014/main" id="{18789D66-4592-1D4E-851C-803D23E48322}"/>
              </a:ext>
            </a:extLst>
          </p:cNvPr>
          <p:cNvPicPr>
            <a:picLocks noChangeAspect="1"/>
          </p:cNvPicPr>
          <p:nvPr/>
        </p:nvPicPr>
        <p:blipFill>
          <a:blip r:embed="rId3"/>
          <a:stretch>
            <a:fillRect/>
          </a:stretch>
        </p:blipFill>
        <p:spPr>
          <a:xfrm>
            <a:off x="7278254" y="3592340"/>
            <a:ext cx="3579008" cy="2946573"/>
          </a:xfrm>
          <a:prstGeom prst="rect">
            <a:avLst/>
          </a:prstGeom>
        </p:spPr>
      </p:pic>
    </p:spTree>
    <p:extLst>
      <p:ext uri="{BB962C8B-B14F-4D97-AF65-F5344CB8AC3E}">
        <p14:creationId xmlns:p14="http://schemas.microsoft.com/office/powerpoint/2010/main" val="3764387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BFD7-233A-844E-A76C-125D6BA2A343}"/>
              </a:ext>
            </a:extLst>
          </p:cNvPr>
          <p:cNvSpPr>
            <a:spLocks noGrp="1"/>
          </p:cNvSpPr>
          <p:nvPr>
            <p:ph type="title"/>
          </p:nvPr>
        </p:nvSpPr>
        <p:spPr/>
        <p:txBody>
          <a:bodyPr/>
          <a:lstStyle/>
          <a:p>
            <a:r>
              <a:rPr lang="en-US" dirty="0"/>
              <a:t>Effect of Hydrides</a:t>
            </a:r>
          </a:p>
        </p:txBody>
      </p:sp>
      <p:sp>
        <p:nvSpPr>
          <p:cNvPr id="3" name="Content Placeholder 2">
            <a:extLst>
              <a:ext uri="{FF2B5EF4-FFF2-40B4-BE49-F238E27FC236}">
                <a16:creationId xmlns:a16="http://schemas.microsoft.com/office/drawing/2014/main" id="{E4E7C614-A4F1-144C-ADE4-993EF200E62E}"/>
              </a:ext>
            </a:extLst>
          </p:cNvPr>
          <p:cNvSpPr>
            <a:spLocks noGrp="1"/>
          </p:cNvSpPr>
          <p:nvPr>
            <p:ph idx="1"/>
          </p:nvPr>
        </p:nvSpPr>
        <p:spPr>
          <a:xfrm>
            <a:off x="609600" y="2160495"/>
            <a:ext cx="6022109" cy="3965670"/>
          </a:xfrm>
        </p:spPr>
        <p:txBody>
          <a:bodyPr>
            <a:normAutofit lnSpcReduction="10000"/>
          </a:bodyPr>
          <a:lstStyle/>
          <a:p>
            <a:r>
              <a:rPr lang="en-US" sz="2000" dirty="0"/>
              <a:t>The hydride rim is caused by the </a:t>
            </a:r>
            <a:r>
              <a:rPr lang="en-US" sz="2000" dirty="0" err="1"/>
              <a:t>Soret</a:t>
            </a:r>
            <a:r>
              <a:rPr lang="en-US" sz="2000" dirty="0"/>
              <a:t> effect and the temperature dependence of the solubility</a:t>
            </a:r>
          </a:p>
          <a:p>
            <a:r>
              <a:rPr lang="en-US" sz="2000" dirty="0"/>
              <a:t>The hydride rim and blisters can cause a loss of ductility, leading to earlier failure</a:t>
            </a:r>
          </a:p>
          <a:p>
            <a:r>
              <a:rPr lang="en-US" sz="2000" dirty="0"/>
              <a:t>Hydride rims are layers of uniform depth, that can reach 50–60 microns, and cover a wide area on the tube azimuthal and axial directions</a:t>
            </a:r>
          </a:p>
          <a:p>
            <a:r>
              <a:rPr lang="en-US" sz="2000" dirty="0"/>
              <a:t>If hydride is localized, can form blisters</a:t>
            </a:r>
          </a:p>
          <a:p>
            <a:r>
              <a:rPr lang="en-US" sz="2000" dirty="0"/>
              <a:t>Blisters have an elliptic shape, are more localized on the tube external surface and are deeper, usually covering half of the cladding thickness </a:t>
            </a:r>
          </a:p>
        </p:txBody>
      </p:sp>
      <p:sp>
        <p:nvSpPr>
          <p:cNvPr id="4" name="Slide Number Placeholder 3">
            <a:extLst>
              <a:ext uri="{FF2B5EF4-FFF2-40B4-BE49-F238E27FC236}">
                <a16:creationId xmlns:a16="http://schemas.microsoft.com/office/drawing/2014/main" id="{5FB0B10D-0496-8D47-BA09-786024985419}"/>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3">
            <a:extLst>
              <a:ext uri="{FF2B5EF4-FFF2-40B4-BE49-F238E27FC236}">
                <a16:creationId xmlns:a16="http://schemas.microsoft.com/office/drawing/2014/main" id="{537FDAD4-6133-F243-A3A6-EE8AFF4BD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236" y="1968501"/>
            <a:ext cx="5064125" cy="3902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11760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63BD-947F-8B4D-984A-13BE6A3C77FB}"/>
              </a:ext>
            </a:extLst>
          </p:cNvPr>
          <p:cNvSpPr>
            <a:spLocks noGrp="1"/>
          </p:cNvSpPr>
          <p:nvPr>
            <p:ph type="title"/>
          </p:nvPr>
        </p:nvSpPr>
        <p:spPr/>
        <p:txBody>
          <a:bodyPr/>
          <a:lstStyle/>
          <a:p>
            <a:r>
              <a:rPr lang="en-US" dirty="0"/>
              <a:t>Blister failure examples</a:t>
            </a:r>
          </a:p>
        </p:txBody>
      </p:sp>
      <p:sp>
        <p:nvSpPr>
          <p:cNvPr id="4" name="Slide Number Placeholder 3">
            <a:extLst>
              <a:ext uri="{FF2B5EF4-FFF2-40B4-BE49-F238E27FC236}">
                <a16:creationId xmlns:a16="http://schemas.microsoft.com/office/drawing/2014/main" id="{88E391E8-90AB-1E4F-8E53-DBB932095C88}"/>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
        <p:nvSpPr>
          <p:cNvPr id="5" name="Slide Number Placeholder 5">
            <a:extLst>
              <a:ext uri="{FF2B5EF4-FFF2-40B4-BE49-F238E27FC236}">
                <a16:creationId xmlns:a16="http://schemas.microsoft.com/office/drawing/2014/main" id="{D552DB5C-5471-EE48-BD5D-9D0EA2A785F4}"/>
              </a:ext>
            </a:extLst>
          </p:cNvPr>
          <p:cNvSpPr txBox="1">
            <a:spLocks/>
          </p:cNvSpPr>
          <p:nvPr/>
        </p:nvSpPr>
        <p:spPr>
          <a:xfrm>
            <a:off x="7864763" y="6419382"/>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82058" tIns="41029" rIns="82058" bIns="41029" rtlCol="0" anchor="ctr"/>
          <a:lstStyle>
            <a:defPPr>
              <a:defRPr lang="en-US"/>
            </a:defPPr>
            <a:lvl1pPr marL="0" algn="r" defTabSz="914400" rtl="0" eaLnBrk="0" fontAlgn="auto" latinLnBrk="0" hangingPunct="0">
              <a:spcBef>
                <a:spcPts val="0"/>
              </a:spcBef>
              <a:spcAft>
                <a:spcPts val="0"/>
              </a:spcAft>
              <a:defRPr sz="2200" kern="1200">
                <a:solidFill>
                  <a:schemeClr val="tx1"/>
                </a:solidFill>
                <a:latin typeface="Arial" charset="0"/>
                <a:ea typeface="ＭＳ Ｐゴシック" charset="0"/>
                <a:cs typeface="+mn-cs"/>
              </a:defRPr>
            </a:lvl1pPr>
            <a:lvl2pPr marL="666723" indent="-256432" algn="l" defTabSz="914400" rtl="0" eaLnBrk="0" latinLnBrk="0" hangingPunct="0">
              <a:defRPr sz="2200" kern="1200">
                <a:solidFill>
                  <a:schemeClr val="tx1"/>
                </a:solidFill>
                <a:latin typeface="Arial" charset="0"/>
                <a:ea typeface="ＭＳ Ｐゴシック" charset="0"/>
                <a:cs typeface="+mn-cs"/>
              </a:defRPr>
            </a:lvl2pPr>
            <a:lvl3pPr marL="1025728" indent="-205146" algn="l" defTabSz="914400" rtl="0" eaLnBrk="0" latinLnBrk="0" hangingPunct="0">
              <a:defRPr sz="2200" kern="1200">
                <a:solidFill>
                  <a:schemeClr val="tx1"/>
                </a:solidFill>
                <a:latin typeface="Arial" charset="0"/>
                <a:ea typeface="ＭＳ Ｐゴシック" charset="0"/>
                <a:cs typeface="+mn-cs"/>
              </a:defRPr>
            </a:lvl3pPr>
            <a:lvl4pPr marL="1436019" indent="-205146" algn="l" defTabSz="914400" rtl="0" eaLnBrk="0" latinLnBrk="0" hangingPunct="0">
              <a:defRPr sz="2200" kern="1200">
                <a:solidFill>
                  <a:schemeClr val="tx1"/>
                </a:solidFill>
                <a:latin typeface="Arial" charset="0"/>
                <a:ea typeface="ＭＳ Ｐゴシック" charset="0"/>
                <a:cs typeface="+mn-cs"/>
              </a:defRPr>
            </a:lvl4pPr>
            <a:lvl5pPr marL="1846311" indent="-205146" algn="l" defTabSz="914400" rtl="0" eaLnBrk="0" latinLnBrk="0" hangingPunct="0">
              <a:defRPr sz="2200" kern="1200">
                <a:solidFill>
                  <a:schemeClr val="tx1"/>
                </a:solidFill>
                <a:latin typeface="Arial" charset="0"/>
                <a:ea typeface="ＭＳ Ｐゴシック" charset="0"/>
                <a:cs typeface="+mn-cs"/>
              </a:defRPr>
            </a:lvl5pPr>
            <a:lvl6pPr marL="2256602"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6pPr>
            <a:lvl7pPr marL="2666893"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7pPr>
            <a:lvl8pPr marL="3077185"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8pPr>
            <a:lvl9pPr marL="3487476"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9pPr>
          </a:lstStyle>
          <a:p>
            <a:pPr algn="ctr" eaLnBrk="1" hangingPunct="1"/>
            <a:fld id="{AE5C7E4E-02CE-604F-B9D1-8023018A5DCC}" type="slidenum">
              <a:rPr lang="en-US" sz="1200" i="1" smtClean="0">
                <a:solidFill>
                  <a:srgbClr val="000000"/>
                </a:solidFill>
              </a:rPr>
              <a:pPr algn="ctr" eaLnBrk="1" hangingPunct="1"/>
              <a:t>24</a:t>
            </a:fld>
            <a:endParaRPr lang="en-US" sz="1200" i="1">
              <a:solidFill>
                <a:srgbClr val="000000"/>
              </a:solidFill>
            </a:endParaRPr>
          </a:p>
        </p:txBody>
      </p:sp>
      <p:pic>
        <p:nvPicPr>
          <p:cNvPr id="6" name="Picture 2" descr="83_300_cross">
            <a:extLst>
              <a:ext uri="{FF2B5EF4-FFF2-40B4-BE49-F238E27FC236}">
                <a16:creationId xmlns:a16="http://schemas.microsoft.com/office/drawing/2014/main" id="{C2F586A8-498E-2A42-B171-199943C24D62}"/>
              </a:ext>
            </a:extLst>
          </p:cNvPr>
          <p:cNvPicPr>
            <a:picLocks noChangeAspect="1" noChangeArrowheads="1"/>
          </p:cNvPicPr>
          <p:nvPr/>
        </p:nvPicPr>
        <p:blipFill>
          <a:blip r:embed="rId2">
            <a:lum bright="-10000" contrast="14000"/>
            <a:grayscl/>
            <a:extLst>
              <a:ext uri="{28A0092B-C50C-407E-A947-70E740481C1C}">
                <a14:useLocalDpi xmlns:a14="http://schemas.microsoft.com/office/drawing/2010/main" val="0"/>
              </a:ext>
            </a:extLst>
          </a:blip>
          <a:srcRect/>
          <a:stretch>
            <a:fillRect/>
          </a:stretch>
        </p:blipFill>
        <p:spPr bwMode="auto">
          <a:xfrm>
            <a:off x="6023552" y="4286249"/>
            <a:ext cx="2902238" cy="2179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descr="39_25_cross">
            <a:extLst>
              <a:ext uri="{FF2B5EF4-FFF2-40B4-BE49-F238E27FC236}">
                <a16:creationId xmlns:a16="http://schemas.microsoft.com/office/drawing/2014/main" id="{FB1BA102-FF95-654F-B141-D6A58D5734C6}"/>
              </a:ext>
            </a:extLst>
          </p:cNvPr>
          <p:cNvPicPr>
            <a:picLocks noChangeAspect="1" noChangeArrowheads="1"/>
          </p:cNvPicPr>
          <p:nvPr/>
        </p:nvPicPr>
        <p:blipFill>
          <a:blip r:embed="rId3">
            <a:lum bright="-6000" contrast="6000"/>
            <a:grayscl/>
            <a:extLst>
              <a:ext uri="{28A0092B-C50C-407E-A947-70E740481C1C}">
                <a14:useLocalDpi xmlns:a14="http://schemas.microsoft.com/office/drawing/2010/main" val="0"/>
              </a:ext>
            </a:extLst>
          </a:blip>
          <a:srcRect/>
          <a:stretch>
            <a:fillRect/>
          </a:stretch>
        </p:blipFill>
        <p:spPr bwMode="auto">
          <a:xfrm>
            <a:off x="6026438" y="2075889"/>
            <a:ext cx="2913784" cy="2141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descr="53_300_cross">
            <a:extLst>
              <a:ext uri="{FF2B5EF4-FFF2-40B4-BE49-F238E27FC236}">
                <a16:creationId xmlns:a16="http://schemas.microsoft.com/office/drawing/2014/main" id="{0DB27D75-1829-BD4A-87EF-C51884602E9D}"/>
              </a:ext>
            </a:extLst>
          </p:cNvPr>
          <p:cNvPicPr>
            <a:picLocks noChangeAspect="1" noChangeArrowheads="1"/>
          </p:cNvPicPr>
          <p:nvPr/>
        </p:nvPicPr>
        <p:blipFill>
          <a:blip r:embed="rId4">
            <a:lum bright="-8000" contrast="10000"/>
            <a:grayscl/>
            <a:extLst>
              <a:ext uri="{28A0092B-C50C-407E-A947-70E740481C1C}">
                <a14:useLocalDpi xmlns:a14="http://schemas.microsoft.com/office/drawing/2010/main" val="0"/>
              </a:ext>
            </a:extLst>
          </a:blip>
          <a:srcRect/>
          <a:stretch>
            <a:fillRect/>
          </a:stretch>
        </p:blipFill>
        <p:spPr bwMode="auto">
          <a:xfrm>
            <a:off x="3041938" y="4286250"/>
            <a:ext cx="2913784" cy="2204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descr="93_25_cross">
            <a:extLst>
              <a:ext uri="{FF2B5EF4-FFF2-40B4-BE49-F238E27FC236}">
                <a16:creationId xmlns:a16="http://schemas.microsoft.com/office/drawing/2014/main" id="{7C8DAC14-3C13-6C4B-9CAA-A1663AF25357}"/>
              </a:ext>
            </a:extLst>
          </p:cNvPr>
          <p:cNvPicPr>
            <a:picLocks noChangeAspect="1" noChangeArrowheads="1"/>
          </p:cNvPicPr>
          <p:nvPr/>
        </p:nvPicPr>
        <p:blipFill>
          <a:blip r:embed="rId5">
            <a:lum bright="-6000" contrast="6000"/>
            <a:grayscl/>
            <a:extLst>
              <a:ext uri="{28A0092B-C50C-407E-A947-70E740481C1C}">
                <a14:useLocalDpi xmlns:a14="http://schemas.microsoft.com/office/drawing/2010/main" val="0"/>
              </a:ext>
            </a:extLst>
          </a:blip>
          <a:srcRect/>
          <a:stretch>
            <a:fillRect/>
          </a:stretch>
        </p:blipFill>
        <p:spPr bwMode="auto">
          <a:xfrm>
            <a:off x="3039052" y="2000249"/>
            <a:ext cx="2902238" cy="2179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7">
            <a:extLst>
              <a:ext uri="{FF2B5EF4-FFF2-40B4-BE49-F238E27FC236}">
                <a16:creationId xmlns:a16="http://schemas.microsoft.com/office/drawing/2014/main" id="{4228C54E-6395-8E47-A9DF-3CDA97D97322}"/>
              </a:ext>
            </a:extLst>
          </p:cNvPr>
          <p:cNvSpPr>
            <a:spLocks noChangeArrowheads="1"/>
          </p:cNvSpPr>
          <p:nvPr/>
        </p:nvSpPr>
        <p:spPr bwMode="auto">
          <a:xfrm>
            <a:off x="8944552" y="2720228"/>
            <a:ext cx="1506682"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40 μm Blister Broken at 25 °C</a:t>
            </a:r>
          </a:p>
          <a:p>
            <a:pPr>
              <a:spcBef>
                <a:spcPct val="0"/>
              </a:spcBef>
            </a:pPr>
            <a:r>
              <a:rPr lang="en-US" sz="1400" b="1">
                <a:solidFill>
                  <a:srgbClr val="000000"/>
                </a:solidFill>
                <a:latin typeface="Times New Roman" charset="0"/>
                <a:cs typeface="Arial" charset="0"/>
              </a:rPr>
              <a:t>M014 </a:t>
            </a:r>
          </a:p>
        </p:txBody>
      </p:sp>
      <p:sp>
        <p:nvSpPr>
          <p:cNvPr id="11" name="Rectangle 8">
            <a:extLst>
              <a:ext uri="{FF2B5EF4-FFF2-40B4-BE49-F238E27FC236}">
                <a16:creationId xmlns:a16="http://schemas.microsoft.com/office/drawing/2014/main" id="{A33DA5DE-64C3-C14D-84AD-94F8E7285269}"/>
              </a:ext>
            </a:extLst>
          </p:cNvPr>
          <p:cNvSpPr>
            <a:spLocks noChangeArrowheads="1"/>
          </p:cNvSpPr>
          <p:nvPr/>
        </p:nvSpPr>
        <p:spPr bwMode="auto">
          <a:xfrm>
            <a:off x="1480416" y="5065058"/>
            <a:ext cx="1561523"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53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M025 </a:t>
            </a:r>
          </a:p>
        </p:txBody>
      </p:sp>
      <p:sp>
        <p:nvSpPr>
          <p:cNvPr id="12" name="Rectangle 9">
            <a:extLst>
              <a:ext uri="{FF2B5EF4-FFF2-40B4-BE49-F238E27FC236}">
                <a16:creationId xmlns:a16="http://schemas.microsoft.com/office/drawing/2014/main" id="{D0E9DE82-742F-AF4C-9960-8D6391031852}"/>
              </a:ext>
            </a:extLst>
          </p:cNvPr>
          <p:cNvSpPr>
            <a:spLocks noChangeArrowheads="1"/>
          </p:cNvSpPr>
          <p:nvPr/>
        </p:nvSpPr>
        <p:spPr bwMode="auto">
          <a:xfrm>
            <a:off x="1470313" y="2868706"/>
            <a:ext cx="1506682"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93 μm Blister Broken at 25 °C </a:t>
            </a:r>
          </a:p>
          <a:p>
            <a:pPr>
              <a:spcBef>
                <a:spcPct val="0"/>
              </a:spcBef>
            </a:pPr>
            <a:r>
              <a:rPr lang="en-US" sz="1400" b="1">
                <a:solidFill>
                  <a:srgbClr val="000000"/>
                </a:solidFill>
                <a:latin typeface="Times New Roman" charset="0"/>
                <a:cs typeface="Arial" charset="0"/>
              </a:rPr>
              <a:t>M020</a:t>
            </a:r>
          </a:p>
        </p:txBody>
      </p:sp>
      <p:sp>
        <p:nvSpPr>
          <p:cNvPr id="13" name="Rectangle 10">
            <a:extLst>
              <a:ext uri="{FF2B5EF4-FFF2-40B4-BE49-F238E27FC236}">
                <a16:creationId xmlns:a16="http://schemas.microsoft.com/office/drawing/2014/main" id="{88C9BEF9-3448-5446-8CF4-FB69C9A80AC6}"/>
              </a:ext>
            </a:extLst>
          </p:cNvPr>
          <p:cNvSpPr>
            <a:spLocks noChangeArrowheads="1"/>
          </p:cNvSpPr>
          <p:nvPr/>
        </p:nvSpPr>
        <p:spPr bwMode="auto">
          <a:xfrm>
            <a:off x="8857961" y="4989419"/>
            <a:ext cx="1562965"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83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M023 </a:t>
            </a:r>
          </a:p>
        </p:txBody>
      </p:sp>
      <p:sp>
        <p:nvSpPr>
          <p:cNvPr id="14" name="Text Box 11">
            <a:extLst>
              <a:ext uri="{FF2B5EF4-FFF2-40B4-BE49-F238E27FC236}">
                <a16:creationId xmlns:a16="http://schemas.microsoft.com/office/drawing/2014/main" id="{E244B8ED-ED65-B442-91DD-A53920DAC613}"/>
              </a:ext>
            </a:extLst>
          </p:cNvPr>
          <p:cNvSpPr txBox="1">
            <a:spLocks noChangeArrowheads="1"/>
          </p:cNvSpPr>
          <p:nvPr/>
        </p:nvSpPr>
        <p:spPr bwMode="auto">
          <a:xfrm>
            <a:off x="2838450" y="1881187"/>
            <a:ext cx="2869045" cy="36839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90 degree failure at RT</a:t>
            </a:r>
          </a:p>
        </p:txBody>
      </p:sp>
      <p:sp>
        <p:nvSpPr>
          <p:cNvPr id="15" name="Text Box 12">
            <a:extLst>
              <a:ext uri="{FF2B5EF4-FFF2-40B4-BE49-F238E27FC236}">
                <a16:creationId xmlns:a16="http://schemas.microsoft.com/office/drawing/2014/main" id="{8F61356C-1C84-6E44-B91E-E61DCEE9949D}"/>
              </a:ext>
            </a:extLst>
          </p:cNvPr>
          <p:cNvSpPr txBox="1">
            <a:spLocks noChangeArrowheads="1"/>
          </p:cNvSpPr>
          <p:nvPr/>
        </p:nvSpPr>
        <p:spPr bwMode="auto">
          <a:xfrm>
            <a:off x="6039427" y="1727106"/>
            <a:ext cx="2869045" cy="64573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But in small blisters =&gt; shear instability</a:t>
            </a:r>
          </a:p>
        </p:txBody>
      </p:sp>
      <p:sp>
        <p:nvSpPr>
          <p:cNvPr id="16" name="Text Box 13">
            <a:extLst>
              <a:ext uri="{FF2B5EF4-FFF2-40B4-BE49-F238E27FC236}">
                <a16:creationId xmlns:a16="http://schemas.microsoft.com/office/drawing/2014/main" id="{10DF684E-67A3-6644-BE8E-CFB09B8FB0B1}"/>
              </a:ext>
            </a:extLst>
          </p:cNvPr>
          <p:cNvSpPr txBox="1">
            <a:spLocks noChangeArrowheads="1"/>
          </p:cNvSpPr>
          <p:nvPr/>
        </p:nvSpPr>
        <p:spPr bwMode="auto">
          <a:xfrm>
            <a:off x="4391313" y="6489606"/>
            <a:ext cx="3909580" cy="36839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At 300 C, 45 degree shear</a:t>
            </a:r>
          </a:p>
        </p:txBody>
      </p:sp>
    </p:spTree>
    <p:extLst>
      <p:ext uri="{BB962C8B-B14F-4D97-AF65-F5344CB8AC3E}">
        <p14:creationId xmlns:p14="http://schemas.microsoft.com/office/powerpoint/2010/main" val="1469091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D7BC-893C-9743-9CBC-95D2A059EA9B}"/>
              </a:ext>
            </a:extLst>
          </p:cNvPr>
          <p:cNvSpPr>
            <a:spLocks noGrp="1"/>
          </p:cNvSpPr>
          <p:nvPr>
            <p:ph type="title"/>
          </p:nvPr>
        </p:nvSpPr>
        <p:spPr/>
        <p:txBody>
          <a:bodyPr/>
          <a:lstStyle/>
          <a:p>
            <a:r>
              <a:rPr lang="en-US" dirty="0"/>
              <a:t>Circumferential vs Radial Hydrides</a:t>
            </a:r>
          </a:p>
        </p:txBody>
      </p:sp>
      <p:sp>
        <p:nvSpPr>
          <p:cNvPr id="3" name="Content Placeholder 2">
            <a:extLst>
              <a:ext uri="{FF2B5EF4-FFF2-40B4-BE49-F238E27FC236}">
                <a16:creationId xmlns:a16="http://schemas.microsoft.com/office/drawing/2014/main" id="{635F8A20-37BC-494D-AD01-CEA27F0F3FF8}"/>
              </a:ext>
            </a:extLst>
          </p:cNvPr>
          <p:cNvSpPr>
            <a:spLocks noGrp="1"/>
          </p:cNvSpPr>
          <p:nvPr>
            <p:ph idx="1"/>
          </p:nvPr>
        </p:nvSpPr>
        <p:spPr>
          <a:xfrm>
            <a:off x="609600" y="2160495"/>
            <a:ext cx="4986415" cy="3965670"/>
          </a:xfrm>
        </p:spPr>
        <p:txBody>
          <a:bodyPr>
            <a:normAutofit/>
          </a:bodyPr>
          <a:lstStyle/>
          <a:p>
            <a:r>
              <a:rPr lang="en-US" sz="2000" dirty="0"/>
              <a:t>Under reactor conditions, hydride platelets precipitate circumferentially</a:t>
            </a:r>
          </a:p>
          <a:p>
            <a:r>
              <a:rPr lang="en-US" sz="2000" dirty="0"/>
              <a:t>In used fuel after drying, the hydrides can reprecipitate with a radial orientation</a:t>
            </a:r>
          </a:p>
          <a:p>
            <a:r>
              <a:rPr lang="en-US" sz="2000" dirty="0">
                <a:latin typeface="Arial" charset="0"/>
              </a:rPr>
              <a:t>The hydrides reform in a radial direction due to the tensile radial stress</a:t>
            </a:r>
          </a:p>
          <a:p>
            <a:r>
              <a:rPr lang="en-US" sz="2000" dirty="0"/>
              <a:t>Radial hydrides provide easy crack paths and </a:t>
            </a:r>
            <a:r>
              <a:rPr lang="en-US" sz="2000" dirty="0">
                <a:latin typeface="Arial" charset="0"/>
                <a:cs typeface="Arial" charset="0"/>
              </a:rPr>
              <a:t>significantly decrease the ductility of the cladding</a:t>
            </a:r>
            <a:endParaRPr lang="en-US" sz="2000" dirty="0"/>
          </a:p>
        </p:txBody>
      </p:sp>
      <p:sp>
        <p:nvSpPr>
          <p:cNvPr id="4" name="Slide Number Placeholder 3">
            <a:extLst>
              <a:ext uri="{FF2B5EF4-FFF2-40B4-BE49-F238E27FC236}">
                <a16:creationId xmlns:a16="http://schemas.microsoft.com/office/drawing/2014/main" id="{06817A44-837C-FA49-ADBB-D14FC695E28C}"/>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34">
            <a:extLst>
              <a:ext uri="{FF2B5EF4-FFF2-40B4-BE49-F238E27FC236}">
                <a16:creationId xmlns:a16="http://schemas.microsoft.com/office/drawing/2014/main" id="{A44A2BE3-1FDD-E040-A890-1C2E5B82B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86" y="1937421"/>
            <a:ext cx="2300768" cy="2200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5">
            <a:extLst>
              <a:ext uri="{FF2B5EF4-FFF2-40B4-BE49-F238E27FC236}">
                <a16:creationId xmlns:a16="http://schemas.microsoft.com/office/drawing/2014/main" id="{F0045F01-A5AB-5543-84DD-11BEF0BA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985" y="4418546"/>
            <a:ext cx="2299500" cy="2120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Content Placeholder 1">
            <a:extLst>
              <a:ext uri="{FF2B5EF4-FFF2-40B4-BE49-F238E27FC236}">
                <a16:creationId xmlns:a16="http://schemas.microsoft.com/office/drawing/2014/main" id="{F65AD799-152F-A142-ABA8-19911F6E3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440182" y="1735121"/>
            <a:ext cx="2142218" cy="291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8" name="Bild 376">
            <a:extLst>
              <a:ext uri="{FF2B5EF4-FFF2-40B4-BE49-F238E27FC236}">
                <a16:creationId xmlns:a16="http://schemas.microsoft.com/office/drawing/2014/main" id="{B703F8CA-EC29-7B4D-BABC-149D5AC8F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997" r="795" b="2260"/>
          <a:stretch>
            <a:fillRect/>
          </a:stretch>
        </p:blipFill>
        <p:spPr bwMode="auto">
          <a:xfrm>
            <a:off x="9296121" y="4651927"/>
            <a:ext cx="2383712" cy="179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267472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EEE8-837C-2640-851D-CEE1978DE29B}"/>
              </a:ext>
            </a:extLst>
          </p:cNvPr>
          <p:cNvSpPr>
            <a:spLocks noGrp="1"/>
          </p:cNvSpPr>
          <p:nvPr>
            <p:ph type="title"/>
          </p:nvPr>
        </p:nvSpPr>
        <p:spPr/>
        <p:txBody>
          <a:bodyPr/>
          <a:lstStyle/>
          <a:p>
            <a:r>
              <a:rPr lang="en-US" dirty="0"/>
              <a:t>Delayed Hydride Cracking</a:t>
            </a:r>
          </a:p>
        </p:txBody>
      </p:sp>
      <p:sp>
        <p:nvSpPr>
          <p:cNvPr id="3" name="Content Placeholder 2">
            <a:extLst>
              <a:ext uri="{FF2B5EF4-FFF2-40B4-BE49-F238E27FC236}">
                <a16:creationId xmlns:a16="http://schemas.microsoft.com/office/drawing/2014/main" id="{19653340-A0A2-C349-BE30-A07003370E6B}"/>
              </a:ext>
            </a:extLst>
          </p:cNvPr>
          <p:cNvSpPr>
            <a:spLocks noGrp="1"/>
          </p:cNvSpPr>
          <p:nvPr>
            <p:ph idx="1"/>
          </p:nvPr>
        </p:nvSpPr>
        <p:spPr>
          <a:xfrm>
            <a:off x="609600" y="2160495"/>
            <a:ext cx="6168887" cy="3965670"/>
          </a:xfrm>
        </p:spPr>
        <p:txBody>
          <a:bodyPr/>
          <a:lstStyle/>
          <a:p>
            <a:r>
              <a:rPr lang="en-US" sz="2000" dirty="0"/>
              <a:t>The theory of DHS is that the crack tip hydride grows as hydrogen migrates from hydrides in the bulk of the material to the crack tip</a:t>
            </a:r>
          </a:p>
          <a:p>
            <a:r>
              <a:rPr lang="en-US" sz="2000" dirty="0"/>
              <a:t>The driving force for the diffusion of the hydrogen is the difference in the chemical potential of hydrogen between the bulk material and the crack tip hydride in response to hydrostatic stress</a:t>
            </a:r>
          </a:p>
          <a:p>
            <a:r>
              <a:rPr lang="en-US" sz="2000" dirty="0"/>
              <a:t>An increasing hydrostatic tensile stress reduces the chemical potential of hydrogen in the hydride relative to the bulk</a:t>
            </a:r>
          </a:p>
          <a:p>
            <a:r>
              <a:rPr lang="en-US" sz="2000" dirty="0"/>
              <a:t>This chemical potential difference causes hydrogen in solution to diffuse to the crack tip where it precipitates</a:t>
            </a:r>
          </a:p>
          <a:p>
            <a:endParaRPr lang="en-US" sz="2000" dirty="0"/>
          </a:p>
          <a:p>
            <a:endParaRPr lang="en-US" sz="2000" dirty="0"/>
          </a:p>
        </p:txBody>
      </p:sp>
      <p:sp>
        <p:nvSpPr>
          <p:cNvPr id="4" name="Slide Number Placeholder 3">
            <a:extLst>
              <a:ext uri="{FF2B5EF4-FFF2-40B4-BE49-F238E27FC236}">
                <a16:creationId xmlns:a16="http://schemas.microsoft.com/office/drawing/2014/main" id="{D65B4D68-81E4-A640-86A2-F4601F7F3811}"/>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EE6F3F75-7328-A34F-85A2-4E6DB8443A7E}"/>
              </a:ext>
            </a:extLst>
          </p:cNvPr>
          <p:cNvPicPr>
            <a:picLocks noChangeAspect="1"/>
          </p:cNvPicPr>
          <p:nvPr/>
        </p:nvPicPr>
        <p:blipFill>
          <a:blip r:embed="rId2"/>
          <a:stretch>
            <a:fillRect/>
          </a:stretch>
        </p:blipFill>
        <p:spPr>
          <a:xfrm>
            <a:off x="7573617" y="1896826"/>
            <a:ext cx="3633580" cy="4061060"/>
          </a:xfrm>
          <a:prstGeom prst="rect">
            <a:avLst/>
          </a:prstGeom>
        </p:spPr>
      </p:pic>
    </p:spTree>
    <p:extLst>
      <p:ext uri="{BB962C8B-B14F-4D97-AF65-F5344CB8AC3E}">
        <p14:creationId xmlns:p14="http://schemas.microsoft.com/office/powerpoint/2010/main" val="987239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F2D2-B899-4AB3-01D1-F2A3243B59EC}"/>
              </a:ext>
            </a:extLst>
          </p:cNvPr>
          <p:cNvSpPr>
            <a:spLocks noGrp="1"/>
          </p:cNvSpPr>
          <p:nvPr>
            <p:ph type="title"/>
          </p:nvPr>
        </p:nvSpPr>
        <p:spPr/>
        <p:txBody>
          <a:bodyPr/>
          <a:lstStyle/>
          <a:p>
            <a:r>
              <a:rPr lang="en-US" dirty="0"/>
              <a:t>Hydrogen Pickup</a:t>
            </a:r>
          </a:p>
        </p:txBody>
      </p:sp>
      <p:sp>
        <p:nvSpPr>
          <p:cNvPr id="3" name="Content Placeholder 2">
            <a:extLst>
              <a:ext uri="{FF2B5EF4-FFF2-40B4-BE49-F238E27FC236}">
                <a16:creationId xmlns:a16="http://schemas.microsoft.com/office/drawing/2014/main" id="{63D6E88F-5826-62E6-8D02-0D5589E495A0}"/>
              </a:ext>
            </a:extLst>
          </p:cNvPr>
          <p:cNvSpPr>
            <a:spLocks noGrp="1"/>
          </p:cNvSpPr>
          <p:nvPr>
            <p:ph idx="1"/>
          </p:nvPr>
        </p:nvSpPr>
        <p:spPr/>
        <p:txBody>
          <a:bodyPr/>
          <a:lstStyle/>
          <a:p>
            <a:r>
              <a:rPr lang="en-US" sz="2000" dirty="0"/>
              <a:t>The fraction of the produced hydrogen that enters the cladding is defined by the pickup fraction:</a:t>
            </a:r>
          </a:p>
          <a:p>
            <a:endParaRPr lang="en-US" sz="2000" dirty="0"/>
          </a:p>
          <a:p>
            <a:endParaRPr lang="en-US" sz="2000" dirty="0"/>
          </a:p>
          <a:p>
            <a:r>
              <a:rPr lang="en-US" sz="2000" dirty="0"/>
              <a:t>Hydrogen is produced twice as fast as oxygen</a:t>
            </a:r>
          </a:p>
          <a:p>
            <a:pPr lvl="1"/>
            <a:r>
              <a:rPr lang="en-US" sz="2000" i="1" dirty="0"/>
              <a:t>J</a:t>
            </a:r>
            <a:r>
              <a:rPr lang="en-US" sz="2000" i="1" baseline="-25000" dirty="0"/>
              <a:t>H</a:t>
            </a:r>
            <a:r>
              <a:rPr lang="en-US" sz="2000" i="1" dirty="0"/>
              <a:t> = 2 f J</a:t>
            </a:r>
            <a:r>
              <a:rPr lang="en-US" sz="2000" i="1" baseline="-25000" dirty="0"/>
              <a:t>O</a:t>
            </a:r>
          </a:p>
          <a:p>
            <a:endParaRPr lang="en-US" sz="2000" i="1" baseline="-25000" dirty="0"/>
          </a:p>
          <a:p>
            <a:r>
              <a:rPr lang="en-US" sz="2000" dirty="0"/>
              <a:t>Example at end of class</a:t>
            </a:r>
          </a:p>
          <a:p>
            <a:endParaRPr lang="en-US" sz="2000" dirty="0"/>
          </a:p>
          <a:p>
            <a:endParaRPr lang="en-US" dirty="0"/>
          </a:p>
        </p:txBody>
      </p:sp>
      <p:sp>
        <p:nvSpPr>
          <p:cNvPr id="4" name="Slide Number Placeholder 3">
            <a:extLst>
              <a:ext uri="{FF2B5EF4-FFF2-40B4-BE49-F238E27FC236}">
                <a16:creationId xmlns:a16="http://schemas.microsoft.com/office/drawing/2014/main" id="{EAEF178C-49EF-D8EF-7535-8D3CBDDEAF78}"/>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descr="latex-image-1.pdf">
            <a:extLst>
              <a:ext uri="{FF2B5EF4-FFF2-40B4-BE49-F238E27FC236}">
                <a16:creationId xmlns:a16="http://schemas.microsoft.com/office/drawing/2014/main" id="{35401DFB-CB88-EE7A-12F0-38F9743EA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287" y="2631373"/>
            <a:ext cx="1816100" cy="609600"/>
          </a:xfrm>
          <a:prstGeom prst="rect">
            <a:avLst/>
          </a:prstGeom>
        </p:spPr>
      </p:pic>
    </p:spTree>
    <p:extLst>
      <p:ext uri="{BB962C8B-B14F-4D97-AF65-F5344CB8AC3E}">
        <p14:creationId xmlns:p14="http://schemas.microsoft.com/office/powerpoint/2010/main" val="440219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2B45-D373-6E4E-B5BD-20C1D89B98DC}"/>
              </a:ext>
            </a:extLst>
          </p:cNvPr>
          <p:cNvSpPr>
            <a:spLocks noGrp="1"/>
          </p:cNvSpPr>
          <p:nvPr>
            <p:ph type="title"/>
          </p:nvPr>
        </p:nvSpPr>
        <p:spPr/>
        <p:txBody>
          <a:bodyPr/>
          <a:lstStyle/>
          <a:p>
            <a:r>
              <a:rPr lang="en-US" dirty="0"/>
              <a:t>We can estimate the hydrogen content in the cladding from the oxide thickness </a:t>
            </a:r>
            <a:r>
              <a:rPr lang="en-US" i="1" dirty="0" err="1"/>
              <a:t>δ</a:t>
            </a:r>
            <a:r>
              <a:rPr lang="en-US" dirty="0"/>
              <a:t> and the pickup fraction </a:t>
            </a:r>
            <a:r>
              <a:rPr lang="en-US" i="1" dirty="0"/>
              <a:t>f</a:t>
            </a:r>
            <a:endParaRPr lang="en-US" dirty="0"/>
          </a:p>
        </p:txBody>
      </p:sp>
      <p:sp>
        <p:nvSpPr>
          <p:cNvPr id="4" name="Slide Number Placeholder 3">
            <a:extLst>
              <a:ext uri="{FF2B5EF4-FFF2-40B4-BE49-F238E27FC236}">
                <a16:creationId xmlns:a16="http://schemas.microsoft.com/office/drawing/2014/main" id="{9D43617A-FEDB-BA45-9AB7-4FA55C08D8C5}"/>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graphicFrame>
        <p:nvGraphicFramePr>
          <p:cNvPr id="5" name="Object 3">
            <a:extLst>
              <a:ext uri="{FF2B5EF4-FFF2-40B4-BE49-F238E27FC236}">
                <a16:creationId xmlns:a16="http://schemas.microsoft.com/office/drawing/2014/main" id="{A3D19B1C-BF17-6845-9EA6-93B8551716D7}"/>
              </a:ext>
            </a:extLst>
          </p:cNvPr>
          <p:cNvGraphicFramePr>
            <a:graphicFrameLocks noChangeAspect="1"/>
          </p:cNvGraphicFramePr>
          <p:nvPr/>
        </p:nvGraphicFramePr>
        <p:xfrm>
          <a:off x="2465533" y="2066094"/>
          <a:ext cx="6914285" cy="1102379"/>
        </p:xfrm>
        <a:graphic>
          <a:graphicData uri="http://schemas.openxmlformats.org/presentationml/2006/ole">
            <mc:AlternateContent xmlns:mc="http://schemas.openxmlformats.org/markup-compatibility/2006">
              <mc:Choice xmlns:v="urn:schemas-microsoft-com:vml" Requires="v">
                <p:oleObj name="Equation" r:id="rId2" imgW="3898900" imgH="635000" progId="Equation.DSMT4">
                  <p:embed/>
                </p:oleObj>
              </mc:Choice>
              <mc:Fallback>
                <p:oleObj name="Equation" r:id="rId2" imgW="3898900" imgH="635000" progId="Equation.DSMT4">
                  <p:embed/>
                  <p:pic>
                    <p:nvPicPr>
                      <p:cNvPr id="5" name="Object 3">
                        <a:extLst>
                          <a:ext uri="{FF2B5EF4-FFF2-40B4-BE49-F238E27FC236}">
                            <a16:creationId xmlns:a16="http://schemas.microsoft.com/office/drawing/2014/main" id="{A3D19B1C-BF17-6845-9EA6-93B855171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533" y="2066094"/>
                        <a:ext cx="6914285" cy="1102379"/>
                      </a:xfrm>
                      <a:prstGeom prst="rect">
                        <a:avLst/>
                      </a:prstGeom>
                      <a:solidFill>
                        <a:schemeClr val="bg1"/>
                      </a:solidFill>
                      <a:ln>
                        <a:noFill/>
                      </a:ln>
                    </p:spPr>
                  </p:pic>
                </p:oleObj>
              </mc:Fallback>
            </mc:AlternateContent>
          </a:graphicData>
        </a:graphic>
      </p:graphicFrame>
      <p:graphicFrame>
        <p:nvGraphicFramePr>
          <p:cNvPr id="6" name="Object 4">
            <a:extLst>
              <a:ext uri="{FF2B5EF4-FFF2-40B4-BE49-F238E27FC236}">
                <a16:creationId xmlns:a16="http://schemas.microsoft.com/office/drawing/2014/main" id="{C9194C9D-67DE-A743-AA38-54F332BBD293}"/>
              </a:ext>
            </a:extLst>
          </p:cNvPr>
          <p:cNvGraphicFramePr>
            <a:graphicFrameLocks noChangeAspect="1"/>
          </p:cNvGraphicFramePr>
          <p:nvPr/>
        </p:nvGraphicFramePr>
        <p:xfrm>
          <a:off x="3871192" y="3272128"/>
          <a:ext cx="3916795" cy="3241301"/>
        </p:xfrm>
        <a:graphic>
          <a:graphicData uri="http://schemas.openxmlformats.org/presentationml/2006/ole">
            <mc:AlternateContent xmlns:mc="http://schemas.openxmlformats.org/markup-compatibility/2006">
              <mc:Choice xmlns:v="urn:schemas-microsoft-com:vml" Requires="v">
                <p:oleObj name="Equation" r:id="rId4" imgW="2209800" imgH="1866900" progId="Equation.3">
                  <p:embed/>
                </p:oleObj>
              </mc:Choice>
              <mc:Fallback>
                <p:oleObj name="Equation" r:id="rId4" imgW="2209800" imgH="1866900" progId="Equation.3">
                  <p:embed/>
                  <p:pic>
                    <p:nvPicPr>
                      <p:cNvPr id="6" name="Object 4">
                        <a:extLst>
                          <a:ext uri="{FF2B5EF4-FFF2-40B4-BE49-F238E27FC236}">
                            <a16:creationId xmlns:a16="http://schemas.microsoft.com/office/drawing/2014/main" id="{C9194C9D-67DE-A743-AA38-54F332BBD2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192" y="3272128"/>
                        <a:ext cx="3916795" cy="324130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71171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EC1-2C27-6444-98F0-A89BC633CBBC}"/>
              </a:ext>
            </a:extLst>
          </p:cNvPr>
          <p:cNvSpPr>
            <a:spLocks noGrp="1"/>
          </p:cNvSpPr>
          <p:nvPr>
            <p:ph type="title"/>
          </p:nvPr>
        </p:nvSpPr>
        <p:spPr/>
        <p:txBody>
          <a:bodyPr/>
          <a:lstStyle/>
          <a:p>
            <a:r>
              <a:rPr lang="en-US" dirty="0"/>
              <a:t>Hydrides Summary</a:t>
            </a:r>
          </a:p>
        </p:txBody>
      </p:sp>
      <p:sp>
        <p:nvSpPr>
          <p:cNvPr id="3" name="Content Placeholder 2">
            <a:extLst>
              <a:ext uri="{FF2B5EF4-FFF2-40B4-BE49-F238E27FC236}">
                <a16:creationId xmlns:a16="http://schemas.microsoft.com/office/drawing/2014/main" id="{172BB3A3-B734-1C43-9577-863151BB2BB6}"/>
              </a:ext>
            </a:extLst>
          </p:cNvPr>
          <p:cNvSpPr>
            <a:spLocks noGrp="1"/>
          </p:cNvSpPr>
          <p:nvPr>
            <p:ph idx="1"/>
          </p:nvPr>
        </p:nvSpPr>
        <p:spPr/>
        <p:txBody>
          <a:bodyPr/>
          <a:lstStyle/>
          <a:p>
            <a:r>
              <a:rPr lang="en-US" sz="2000" dirty="0"/>
              <a:t>Hydrogen released by oxidation enters the cladding</a:t>
            </a:r>
          </a:p>
          <a:p>
            <a:r>
              <a:rPr lang="en-US" sz="2000" dirty="0"/>
              <a:t>It quickly diffuses throughout the cladding, but prefers low temperature</a:t>
            </a:r>
          </a:p>
          <a:p>
            <a:r>
              <a:rPr lang="en-US" sz="2000" dirty="0"/>
              <a:t>Due to low solubility (that is a function of temperature), hydrides form</a:t>
            </a:r>
          </a:p>
          <a:p>
            <a:r>
              <a:rPr lang="en-US" sz="2000" dirty="0"/>
              <a:t>Hydrides are brittle, and so reduce the ductility of the cladding</a:t>
            </a:r>
          </a:p>
          <a:p>
            <a:r>
              <a:rPr lang="en-US" sz="2000" dirty="0"/>
              <a:t>Radial hydrides can form in used fuel after drying, and reduce the ductility much more than circumferential hydrides</a:t>
            </a:r>
          </a:p>
          <a:p>
            <a:r>
              <a:rPr lang="en-US" sz="2000" dirty="0"/>
              <a:t>DHC is a phenomenon based upon increased solubility of hydrides in the high tensile stress around a crack tip</a:t>
            </a:r>
          </a:p>
          <a:p>
            <a:endParaRPr lang="en-US" sz="2000" dirty="0"/>
          </a:p>
        </p:txBody>
      </p:sp>
      <p:sp>
        <p:nvSpPr>
          <p:cNvPr id="4" name="Slide Number Placeholder 3">
            <a:extLst>
              <a:ext uri="{FF2B5EF4-FFF2-40B4-BE49-F238E27FC236}">
                <a16:creationId xmlns:a16="http://schemas.microsoft.com/office/drawing/2014/main" id="{A5D2675B-13CF-2545-9A90-C7C295294625}"/>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53681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cladding oxidation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860324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492B-986F-2145-905B-1D65114DBF0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151E0CF-9034-AC45-9824-AD8E73CDB17C}"/>
              </a:ext>
            </a:extLst>
          </p:cNvPr>
          <p:cNvSpPr>
            <a:spLocks noGrp="1"/>
          </p:cNvSpPr>
          <p:nvPr>
            <p:ph idx="1"/>
          </p:nvPr>
        </p:nvSpPr>
        <p:spPr/>
        <p:txBody>
          <a:bodyPr>
            <a:normAutofit fontScale="92500" lnSpcReduction="20000"/>
          </a:bodyPr>
          <a:lstStyle/>
          <a:p>
            <a:r>
              <a:rPr lang="en-US" dirty="0"/>
              <a:t>A corrosion coupon of ZIRLO measures 2.8 cm x 2.8 cm x 600 µm and has an initial mass of 3 g. After corrosion for 200 days, its final mass is 3.0721 g. What is the estimated oxide thickness?</a:t>
            </a:r>
          </a:p>
          <a:p>
            <a:r>
              <a:rPr lang="en-US" dirty="0"/>
              <a:t>First, we need to convert the units (10 cm = 1 </a:t>
            </a:r>
            <a:r>
              <a:rPr lang="en-US" dirty="0" err="1"/>
              <a:t>dm</a:t>
            </a:r>
            <a:r>
              <a:rPr lang="en-US" dirty="0"/>
              <a:t>)</a:t>
            </a:r>
          </a:p>
          <a:p>
            <a:r>
              <a:rPr lang="en-US" dirty="0"/>
              <a:t>Find area</a:t>
            </a:r>
          </a:p>
          <a:p>
            <a:pPr lvl="1"/>
            <a:r>
              <a:rPr lang="en-US" dirty="0"/>
              <a:t>S = 0.28*0.28 = 0.0784 dm</a:t>
            </a:r>
            <a:r>
              <a:rPr lang="en-US" baseline="30000" dirty="0"/>
              <a:t>2</a:t>
            </a:r>
          </a:p>
          <a:p>
            <a:r>
              <a:rPr lang="en-US" dirty="0"/>
              <a:t>Find mass change</a:t>
            </a:r>
          </a:p>
          <a:p>
            <a:pPr lvl="1"/>
            <a:r>
              <a:rPr lang="en-US" dirty="0" err="1"/>
              <a:t>dM</a:t>
            </a:r>
            <a:r>
              <a:rPr lang="en-US" dirty="0"/>
              <a:t> = 307.21 - 300 mg = 7.21 mg</a:t>
            </a:r>
          </a:p>
          <a:p>
            <a:r>
              <a:rPr lang="en-US" dirty="0"/>
              <a:t>Then we calculate the weight gain per area</a:t>
            </a:r>
          </a:p>
          <a:p>
            <a:pPr lvl="1"/>
            <a:r>
              <a:rPr lang="en-US" dirty="0"/>
              <a:t>W = </a:t>
            </a:r>
            <a:r>
              <a:rPr lang="en-US" dirty="0" err="1"/>
              <a:t>dM</a:t>
            </a:r>
            <a:r>
              <a:rPr lang="en-US" dirty="0"/>
              <a:t>/S = (7.21)/0.0784= 91.96 mg/dm</a:t>
            </a:r>
            <a:r>
              <a:rPr lang="en-US" baseline="30000" dirty="0"/>
              <a:t>2</a:t>
            </a:r>
          </a:p>
          <a:p>
            <a:r>
              <a:rPr lang="en-US" dirty="0"/>
              <a:t>Last estimate the thickness</a:t>
            </a:r>
          </a:p>
          <a:p>
            <a:pPr lvl="1"/>
            <a:r>
              <a:rPr lang="en-US" dirty="0"/>
              <a:t>d = W/14.7 = 91.96/14.7 = 6.3 microns thick after 200 days</a:t>
            </a:r>
          </a:p>
          <a:p>
            <a:endParaRPr lang="en-US" dirty="0"/>
          </a:p>
        </p:txBody>
      </p:sp>
      <p:sp>
        <p:nvSpPr>
          <p:cNvPr id="4" name="Slide Number Placeholder 3">
            <a:extLst>
              <a:ext uri="{FF2B5EF4-FFF2-40B4-BE49-F238E27FC236}">
                <a16:creationId xmlns:a16="http://schemas.microsoft.com/office/drawing/2014/main" id="{5C9DAA56-2285-454F-820C-0CB81CE7B3D2}"/>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340262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6FB7-5B9C-F14E-B39B-35513C6104AE}"/>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49954AF-BCB3-9C44-ADA4-8716FC69EBC2}"/>
              </a:ext>
            </a:extLst>
          </p:cNvPr>
          <p:cNvSpPr>
            <a:spLocks noGrp="1"/>
          </p:cNvSpPr>
          <p:nvPr>
            <p:ph idx="1"/>
          </p:nvPr>
        </p:nvSpPr>
        <p:spPr/>
        <p:txBody>
          <a:bodyPr>
            <a:normAutofit fontScale="77500" lnSpcReduction="20000"/>
          </a:bodyPr>
          <a:lstStyle/>
          <a:p>
            <a:r>
              <a:rPr lang="en-US" dirty="0"/>
              <a:t>Estimate the oxide thickness on a ZIRLO sample at 650 K after 200 days exposed to water.</a:t>
            </a:r>
          </a:p>
          <a:p>
            <a:r>
              <a:rPr lang="en-US" dirty="0"/>
              <a:t>First, we have to determine if the oxide has gone through transition</a:t>
            </a:r>
          </a:p>
          <a:p>
            <a:pPr lvl="1"/>
            <a:r>
              <a:rPr lang="en-US" dirty="0"/>
              <a:t> </a:t>
            </a:r>
          </a:p>
          <a:p>
            <a:pPr lvl="1"/>
            <a:r>
              <a:rPr lang="en-US" dirty="0"/>
              <a:t>t* = 6.62e-7*</a:t>
            </a:r>
            <a:r>
              <a:rPr lang="en-US" dirty="0" err="1"/>
              <a:t>exp</a:t>
            </a:r>
            <a:r>
              <a:rPr lang="en-US" dirty="0"/>
              <a:t>(11949/650 k) = 63.76 days</a:t>
            </a:r>
          </a:p>
          <a:p>
            <a:pPr lvl="1"/>
            <a:r>
              <a:rPr lang="en-US" dirty="0"/>
              <a:t>So, the sample is past transition, so we need to use the linear fit</a:t>
            </a:r>
          </a:p>
          <a:p>
            <a:r>
              <a:rPr lang="en-US" dirty="0"/>
              <a:t>Next, we calculate the oxide thickness at transition</a:t>
            </a:r>
          </a:p>
          <a:p>
            <a:pPr lvl="1"/>
            <a:r>
              <a:rPr lang="en-US" dirty="0"/>
              <a:t> </a:t>
            </a:r>
          </a:p>
          <a:p>
            <a:pPr lvl="1"/>
            <a:r>
              <a:rPr lang="en-US" dirty="0" err="1"/>
              <a:t>δ</a:t>
            </a:r>
            <a:r>
              <a:rPr lang="en-US" dirty="0"/>
              <a:t>* = 5.1*</a:t>
            </a:r>
            <a:r>
              <a:rPr lang="en-US" dirty="0" err="1"/>
              <a:t>exp</a:t>
            </a:r>
            <a:r>
              <a:rPr lang="en-US" dirty="0"/>
              <a:t>(-550/650) = 2.19 microns</a:t>
            </a:r>
          </a:p>
          <a:p>
            <a:r>
              <a:rPr lang="en-US" dirty="0"/>
              <a:t>Now, we can compute the final oxide thickness</a:t>
            </a:r>
          </a:p>
          <a:p>
            <a:pPr lvl="1"/>
            <a:r>
              <a:rPr lang="en-US" dirty="0"/>
              <a:t> </a:t>
            </a:r>
          </a:p>
          <a:p>
            <a:pPr lvl="1"/>
            <a:r>
              <a:rPr lang="en-US" dirty="0"/>
              <a:t>K</a:t>
            </a:r>
            <a:r>
              <a:rPr lang="en-US" baseline="-25000" dirty="0"/>
              <a:t>L</a:t>
            </a:r>
            <a:r>
              <a:rPr lang="en-US" dirty="0"/>
              <a:t> = 7.48e6*</a:t>
            </a:r>
            <a:r>
              <a:rPr lang="en-US" dirty="0" err="1"/>
              <a:t>exp</a:t>
            </a:r>
            <a:r>
              <a:rPr lang="en-US" dirty="0"/>
              <a:t>(-12500/650) = 0.0333</a:t>
            </a:r>
          </a:p>
          <a:p>
            <a:pPr lvl="1"/>
            <a:r>
              <a:rPr lang="en-US" dirty="0"/>
              <a:t> </a:t>
            </a:r>
          </a:p>
          <a:p>
            <a:pPr lvl="1"/>
            <a:r>
              <a:rPr lang="en-US" dirty="0" err="1"/>
              <a:t>δ</a:t>
            </a:r>
            <a:r>
              <a:rPr lang="en-US" dirty="0"/>
              <a:t> = 2.19 + 0.0333*(200 – 63.76) = 6.73 microns</a:t>
            </a:r>
          </a:p>
        </p:txBody>
      </p:sp>
      <p:sp>
        <p:nvSpPr>
          <p:cNvPr id="4" name="Slide Number Placeholder 3">
            <a:extLst>
              <a:ext uri="{FF2B5EF4-FFF2-40B4-BE49-F238E27FC236}">
                <a16:creationId xmlns:a16="http://schemas.microsoft.com/office/drawing/2014/main" id="{E341274D-4BFB-F548-88AB-A4360C4C2975}"/>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BDB73DC8-EEF2-4645-93D2-89D412A5F39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94426" y="2712264"/>
            <a:ext cx="2015392" cy="312892"/>
          </a:xfrm>
          <a:prstGeom prst="rect">
            <a:avLst/>
          </a:prstGeom>
        </p:spPr>
      </p:pic>
      <p:pic>
        <p:nvPicPr>
          <p:cNvPr id="6" name="Picture 5">
            <a:extLst>
              <a:ext uri="{FF2B5EF4-FFF2-40B4-BE49-F238E27FC236}">
                <a16:creationId xmlns:a16="http://schemas.microsoft.com/office/drawing/2014/main" id="{23A153D7-0A3C-CC4D-A546-314A4938AF8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94426" y="3839643"/>
            <a:ext cx="1895319" cy="378614"/>
          </a:xfrm>
          <a:prstGeom prst="rect">
            <a:avLst/>
          </a:prstGeom>
        </p:spPr>
      </p:pic>
      <p:pic>
        <p:nvPicPr>
          <p:cNvPr id="7" name="Picture 6">
            <a:extLst>
              <a:ext uri="{FF2B5EF4-FFF2-40B4-BE49-F238E27FC236}">
                <a16:creationId xmlns:a16="http://schemas.microsoft.com/office/drawing/2014/main" id="{B7F3E057-A97A-F14D-98DF-D260AEC70603}"/>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416041" y="5414922"/>
            <a:ext cx="2364079" cy="217149"/>
          </a:xfrm>
          <a:prstGeom prst="rect">
            <a:avLst/>
          </a:prstGeom>
        </p:spPr>
      </p:pic>
      <p:pic>
        <p:nvPicPr>
          <p:cNvPr id="8" name="Picture 7">
            <a:extLst>
              <a:ext uri="{FF2B5EF4-FFF2-40B4-BE49-F238E27FC236}">
                <a16:creationId xmlns:a16="http://schemas.microsoft.com/office/drawing/2014/main" id="{43A832D8-F8C4-8B45-899B-C9804B96D4B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487637" y="4767410"/>
            <a:ext cx="2415003" cy="319246"/>
          </a:xfrm>
          <a:prstGeom prst="rect">
            <a:avLst/>
          </a:prstGeom>
        </p:spPr>
      </p:pic>
    </p:spTree>
    <p:extLst>
      <p:ext uri="{BB962C8B-B14F-4D97-AF65-F5344CB8AC3E}">
        <p14:creationId xmlns:p14="http://schemas.microsoft.com/office/powerpoint/2010/main" val="189376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7A3B-72AA-2E4D-9806-0B56A638545A}"/>
              </a:ext>
            </a:extLst>
          </p:cNvPr>
          <p:cNvSpPr>
            <a:spLocks noGrp="1"/>
          </p:cNvSpPr>
          <p:nvPr>
            <p:ph type="title"/>
          </p:nvPr>
        </p:nvSpPr>
        <p:spPr/>
        <p:txBody>
          <a:bodyPr/>
          <a:lstStyle/>
          <a:p>
            <a:r>
              <a:rPr lang="en-US" dirty="0"/>
              <a:t>Given a thickness of oxide, how can we predict the hydrogen pickup?</a:t>
            </a:r>
          </a:p>
        </p:txBody>
      </p:sp>
      <p:sp>
        <p:nvSpPr>
          <p:cNvPr id="3" name="Content Placeholder 2">
            <a:extLst>
              <a:ext uri="{FF2B5EF4-FFF2-40B4-BE49-F238E27FC236}">
                <a16:creationId xmlns:a16="http://schemas.microsoft.com/office/drawing/2014/main" id="{EA89A996-8DC0-9541-89C1-BEEEDB99A50F}"/>
              </a:ext>
            </a:extLst>
          </p:cNvPr>
          <p:cNvSpPr>
            <a:spLocks noGrp="1"/>
          </p:cNvSpPr>
          <p:nvPr>
            <p:ph idx="1"/>
          </p:nvPr>
        </p:nvSpPr>
        <p:spPr/>
        <p:txBody>
          <a:bodyPr>
            <a:normAutofit fontScale="70000" lnSpcReduction="20000"/>
          </a:bodyPr>
          <a:lstStyle/>
          <a:p>
            <a:r>
              <a:rPr lang="en-US" dirty="0"/>
              <a:t>A cladding with an initial thickness of 600 microns that initially has 40 wt. ppm H undergoes corrosion to a total oxide thickness of 80 microns. What is the overall hydrogen content in wt. ppm if the hydrogen pickup fraction is 15%?</a:t>
            </a:r>
          </a:p>
          <a:p>
            <a:r>
              <a:rPr lang="en-US" dirty="0"/>
              <a:t>First, we must determine the weight of H that has entered the cladding</a:t>
            </a:r>
          </a:p>
          <a:p>
            <a:pPr lvl="1"/>
            <a:r>
              <a:rPr lang="en-US" dirty="0">
                <a:latin typeface="Symbol" pitchFamily="2" charset="2"/>
              </a:rPr>
              <a:t>r</a:t>
            </a:r>
            <a:r>
              <a:rPr lang="en-US" baseline="-25000" dirty="0"/>
              <a:t>ZrO2</a:t>
            </a:r>
            <a:r>
              <a:rPr lang="en-US" dirty="0"/>
              <a:t> is 5.68 g/cm</a:t>
            </a:r>
            <a:r>
              <a:rPr lang="en-US" baseline="30000" dirty="0"/>
              <a:t>3</a:t>
            </a:r>
            <a:r>
              <a:rPr lang="en-US" dirty="0"/>
              <a:t>, of which 32/(91+32)= 0.26 = 26% is O, thus 1.47 g/cm</a:t>
            </a:r>
            <a:r>
              <a:rPr lang="en-US" baseline="30000" dirty="0"/>
              <a:t>3</a:t>
            </a:r>
            <a:r>
              <a:rPr lang="en-US" dirty="0"/>
              <a:t> of O </a:t>
            </a:r>
          </a:p>
          <a:p>
            <a:pPr lvl="1"/>
            <a:r>
              <a:rPr lang="en-US" dirty="0"/>
              <a:t>A 1 micron oxide layer corresponds to a weight gain of 14.7 mg/dm</a:t>
            </a:r>
            <a:r>
              <a:rPr lang="en-US" baseline="30000" dirty="0"/>
              <a:t>2  </a:t>
            </a:r>
            <a:r>
              <a:rPr lang="en-US" dirty="0"/>
              <a:t>and thus with an 80 micron layer, weight gain = 14.7*80 = 1176 mg/dm</a:t>
            </a:r>
            <a:r>
              <a:rPr lang="en-US" baseline="30000" dirty="0"/>
              <a:t>2</a:t>
            </a:r>
            <a:r>
              <a:rPr lang="en-US" dirty="0"/>
              <a:t> </a:t>
            </a:r>
          </a:p>
          <a:p>
            <a:pPr lvl="1"/>
            <a:r>
              <a:rPr lang="en-US" dirty="0"/>
              <a:t>This mass corresponds to 1.176 N</a:t>
            </a:r>
            <a:r>
              <a:rPr lang="en-US" baseline="-25000" dirty="0"/>
              <a:t>A</a:t>
            </a:r>
            <a:r>
              <a:rPr lang="en-US" dirty="0"/>
              <a:t>/16 atoms of oxygen = 4.42 x 10</a:t>
            </a:r>
            <a:r>
              <a:rPr lang="en-US" baseline="30000" dirty="0"/>
              <a:t>22</a:t>
            </a:r>
            <a:r>
              <a:rPr lang="en-US" dirty="0"/>
              <a:t> atoms/dm</a:t>
            </a:r>
            <a:r>
              <a:rPr lang="en-US" baseline="30000" dirty="0"/>
              <a:t>2</a:t>
            </a:r>
            <a:endParaRPr lang="en-US" dirty="0"/>
          </a:p>
          <a:p>
            <a:pPr lvl="1"/>
            <a:r>
              <a:rPr lang="en-US" dirty="0"/>
              <a:t>f = 15%, so the ingress of hydrogen will be 0.15*2*4.42e22 = 1.33e22 atoms of hydrogen/dm</a:t>
            </a:r>
            <a:r>
              <a:rPr lang="en-US" baseline="30000" dirty="0"/>
              <a:t>2</a:t>
            </a:r>
            <a:r>
              <a:rPr lang="en-US" dirty="0"/>
              <a:t>, or 0.022 g of H.</a:t>
            </a:r>
          </a:p>
          <a:p>
            <a:r>
              <a:rPr lang="en-US" dirty="0"/>
              <a:t>Now, we determine the fraction in wt. ppm in a 10 cm square cross section w/ PBR = 1.56</a:t>
            </a:r>
          </a:p>
          <a:p>
            <a:pPr lvl="1"/>
            <a:r>
              <a:rPr lang="en-US" dirty="0"/>
              <a:t>The uncorroded thickness is 600 – 80/PBR = 600 – 80/1.56=549 microns </a:t>
            </a:r>
          </a:p>
          <a:p>
            <a:pPr lvl="1"/>
            <a:r>
              <a:rPr lang="en-US" dirty="0"/>
              <a:t>The volume of zirconium is 549 x 10</a:t>
            </a:r>
            <a:r>
              <a:rPr lang="en-US" baseline="30000" dirty="0"/>
              <a:t>-4</a:t>
            </a:r>
            <a:r>
              <a:rPr lang="en-US" dirty="0"/>
              <a:t> (cm)*10*10 =5.49 cm</a:t>
            </a:r>
            <a:r>
              <a:rPr lang="en-US" baseline="30000" dirty="0"/>
              <a:t>3</a:t>
            </a:r>
            <a:endParaRPr lang="en-US" dirty="0"/>
          </a:p>
          <a:p>
            <a:pPr lvl="1"/>
            <a:r>
              <a:rPr lang="en-US" dirty="0" err="1">
                <a:latin typeface="Symbol" pitchFamily="2" charset="2"/>
              </a:rPr>
              <a:t>r</a:t>
            </a:r>
            <a:r>
              <a:rPr lang="en-US" baseline="-25000" dirty="0" err="1"/>
              <a:t>Zr</a:t>
            </a:r>
            <a:r>
              <a:rPr lang="en-US" dirty="0"/>
              <a:t> = 6.5 g/cm</a:t>
            </a:r>
            <a:r>
              <a:rPr lang="en-US" baseline="30000" dirty="0"/>
              <a:t>3</a:t>
            </a:r>
            <a:r>
              <a:rPr lang="en-US" dirty="0"/>
              <a:t>, so the total mass of </a:t>
            </a:r>
            <a:r>
              <a:rPr lang="en-US" dirty="0" err="1"/>
              <a:t>Zr</a:t>
            </a:r>
            <a:r>
              <a:rPr lang="en-US" dirty="0"/>
              <a:t> is 6.5*5.49 =35.7 g. </a:t>
            </a:r>
          </a:p>
          <a:p>
            <a:r>
              <a:rPr lang="en-US" dirty="0"/>
              <a:t>Thus the hydrogen concentration is 0.022/35.7 =6.18e-4= 618 wt. ppm, which, added to the original 40 wt. ppm, is 658 wt. ppm</a:t>
            </a:r>
          </a:p>
          <a:p>
            <a:endParaRPr lang="en-US" dirty="0"/>
          </a:p>
        </p:txBody>
      </p:sp>
      <p:sp>
        <p:nvSpPr>
          <p:cNvPr id="4" name="Slide Number Placeholder 3">
            <a:extLst>
              <a:ext uri="{FF2B5EF4-FFF2-40B4-BE49-F238E27FC236}">
                <a16:creationId xmlns:a16="http://schemas.microsoft.com/office/drawing/2014/main" id="{30080461-C46C-A144-95F2-E232253B39E3}"/>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49891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9D76-31EA-7746-86EE-C5EA4B352A54}"/>
              </a:ext>
            </a:extLst>
          </p:cNvPr>
          <p:cNvSpPr>
            <a:spLocks noGrp="1"/>
          </p:cNvSpPr>
          <p:nvPr>
            <p:ph type="title"/>
          </p:nvPr>
        </p:nvSpPr>
        <p:spPr/>
        <p:txBody>
          <a:bodyPr/>
          <a:lstStyle/>
          <a:p>
            <a:r>
              <a:rPr lang="en-US" dirty="0"/>
              <a:t>Zirconium Oxidation</a:t>
            </a:r>
          </a:p>
        </p:txBody>
      </p:sp>
      <p:sp>
        <p:nvSpPr>
          <p:cNvPr id="3" name="Content Placeholder 2">
            <a:extLst>
              <a:ext uri="{FF2B5EF4-FFF2-40B4-BE49-F238E27FC236}">
                <a16:creationId xmlns:a16="http://schemas.microsoft.com/office/drawing/2014/main" id="{71EEACAD-AB8B-0C4C-B94B-BED4A0416EBF}"/>
              </a:ext>
            </a:extLst>
          </p:cNvPr>
          <p:cNvSpPr>
            <a:spLocks noGrp="1"/>
          </p:cNvSpPr>
          <p:nvPr>
            <p:ph idx="1"/>
          </p:nvPr>
        </p:nvSpPr>
        <p:spPr>
          <a:xfrm>
            <a:off x="609599" y="2160495"/>
            <a:ext cx="6241083" cy="3965670"/>
          </a:xfrm>
        </p:spPr>
        <p:txBody>
          <a:bodyPr/>
          <a:lstStyle/>
          <a:p>
            <a:r>
              <a:rPr lang="en-US" sz="2000" dirty="0"/>
              <a:t>Corrosion of zirconium due to the water coolant is one of the largest concerns for LWR fuel operation</a:t>
            </a:r>
          </a:p>
          <a:p>
            <a:r>
              <a:rPr lang="en-US" sz="2000" dirty="0"/>
              <a:t>Corrosion of zirconium alloys in an aqueous environment is principally related to the oxidation of the zirconium by the oxygen in the coolant, dissolved or produced by radiolysis of water</a:t>
            </a:r>
          </a:p>
          <a:p>
            <a:endParaRPr lang="en-US" sz="2000" dirty="0"/>
          </a:p>
          <a:p>
            <a:endParaRPr lang="en-US" sz="2000" dirty="0"/>
          </a:p>
          <a:p>
            <a:r>
              <a:rPr lang="en-US" sz="2000" dirty="0"/>
              <a:t>Zirconium interacts with water to make zirconia and hydrogen</a:t>
            </a:r>
          </a:p>
          <a:p>
            <a:r>
              <a:rPr lang="en-US" sz="2000" dirty="0"/>
              <a:t>Both the oxide layer and the hydrogen adversely impact cladding performance</a:t>
            </a:r>
          </a:p>
          <a:p>
            <a:endParaRPr lang="en-US" sz="2000" dirty="0"/>
          </a:p>
        </p:txBody>
      </p:sp>
      <p:sp>
        <p:nvSpPr>
          <p:cNvPr id="4" name="Slide Number Placeholder 3">
            <a:extLst>
              <a:ext uri="{FF2B5EF4-FFF2-40B4-BE49-F238E27FC236}">
                <a16:creationId xmlns:a16="http://schemas.microsoft.com/office/drawing/2014/main" id="{DDC72118-1DB5-8A4A-96B9-881BEEA9EAE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grpSp>
        <p:nvGrpSpPr>
          <p:cNvPr id="6" name="Group 5">
            <a:extLst>
              <a:ext uri="{FF2B5EF4-FFF2-40B4-BE49-F238E27FC236}">
                <a16:creationId xmlns:a16="http://schemas.microsoft.com/office/drawing/2014/main" id="{DC13BEF5-27F7-814F-B4C5-7C913C4E4937}"/>
              </a:ext>
            </a:extLst>
          </p:cNvPr>
          <p:cNvGrpSpPr>
            <a:grpSpLocks noChangeAspect="1"/>
          </p:cNvGrpSpPr>
          <p:nvPr/>
        </p:nvGrpSpPr>
        <p:grpSpPr>
          <a:xfrm>
            <a:off x="8132399" y="2160495"/>
            <a:ext cx="3054223" cy="1637969"/>
            <a:chOff x="1365209" y="5342665"/>
            <a:chExt cx="2594932" cy="1391653"/>
          </a:xfrm>
        </p:grpSpPr>
        <p:pic>
          <p:nvPicPr>
            <p:cNvPr id="7" name="Picture 6">
              <a:extLst>
                <a:ext uri="{FF2B5EF4-FFF2-40B4-BE49-F238E27FC236}">
                  <a16:creationId xmlns:a16="http://schemas.microsoft.com/office/drawing/2014/main" id="{3D9779F4-9DF4-8D4C-AAF0-BAB3C1E86403}"/>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8" name="TextBox 7">
              <a:extLst>
                <a:ext uri="{FF2B5EF4-FFF2-40B4-BE49-F238E27FC236}">
                  <a16:creationId xmlns:a16="http://schemas.microsoft.com/office/drawing/2014/main" id="{5C1FF3D8-AB4E-A74C-9822-15C93AE5D2A3}"/>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9" name="TextBox 8">
              <a:extLst>
                <a:ext uri="{FF2B5EF4-FFF2-40B4-BE49-F238E27FC236}">
                  <a16:creationId xmlns:a16="http://schemas.microsoft.com/office/drawing/2014/main" id="{278795FC-66D6-FC45-BE4F-F378E22BAE3E}"/>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10" name="Picture 9">
            <a:extLst>
              <a:ext uri="{FF2B5EF4-FFF2-40B4-BE49-F238E27FC236}">
                <a16:creationId xmlns:a16="http://schemas.microsoft.com/office/drawing/2014/main" id="{282B04CD-4670-3244-A947-8AFDF02BE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399" y="4099708"/>
            <a:ext cx="3054223" cy="2288466"/>
          </a:xfrm>
          <a:prstGeom prst="rect">
            <a:avLst/>
          </a:prstGeom>
        </p:spPr>
      </p:pic>
      <p:pic>
        <p:nvPicPr>
          <p:cNvPr id="12" name="Picture 11">
            <a:extLst>
              <a:ext uri="{FF2B5EF4-FFF2-40B4-BE49-F238E27FC236}">
                <a16:creationId xmlns:a16="http://schemas.microsoft.com/office/drawing/2014/main" id="{271EA2EB-8FD2-B040-8C7F-B94557C2A016}"/>
              </a:ext>
            </a:extLst>
          </p:cNvPr>
          <p:cNvPicPr>
            <a:picLocks noChangeAspect="1"/>
          </p:cNvPicPr>
          <p:nvPr/>
        </p:nvPicPr>
        <p:blipFill>
          <a:blip r:embed="rId4"/>
          <a:stretch>
            <a:fillRect/>
          </a:stretch>
        </p:blipFill>
        <p:spPr>
          <a:xfrm>
            <a:off x="2085490" y="4252661"/>
            <a:ext cx="3289300" cy="457200"/>
          </a:xfrm>
          <a:prstGeom prst="rect">
            <a:avLst/>
          </a:prstGeom>
        </p:spPr>
      </p:pic>
    </p:spTree>
    <p:extLst>
      <p:ext uri="{BB962C8B-B14F-4D97-AF65-F5344CB8AC3E}">
        <p14:creationId xmlns:p14="http://schemas.microsoft.com/office/powerpoint/2010/main" val="339046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6272-D8A6-0146-868D-5FABF329D560}"/>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B773ED44-BC08-6742-8957-65D15CC2969F}"/>
              </a:ext>
            </a:extLst>
          </p:cNvPr>
          <p:cNvSpPr>
            <a:spLocks noGrp="1"/>
          </p:cNvSpPr>
          <p:nvPr>
            <p:ph idx="1"/>
          </p:nvPr>
        </p:nvSpPr>
        <p:spPr/>
        <p:txBody>
          <a:bodyPr>
            <a:normAutofit fontScale="92500"/>
          </a:bodyPr>
          <a:lstStyle/>
          <a:p>
            <a:r>
              <a:rPr lang="en-US" dirty="0"/>
              <a:t>Corrosion is the degradation of a material and its properties under the action of the surrounding environment by chemical and/or electrochemical reaction</a:t>
            </a:r>
          </a:p>
          <a:p>
            <a:r>
              <a:rPr lang="en-US" dirty="0"/>
              <a:t>Corrosion reactions require the following:</a:t>
            </a:r>
          </a:p>
          <a:p>
            <a:pPr lvl="1"/>
            <a:r>
              <a:rPr lang="en-US" dirty="0"/>
              <a:t>Oxidant </a:t>
            </a:r>
          </a:p>
          <a:p>
            <a:pPr lvl="1"/>
            <a:r>
              <a:rPr lang="en-US" dirty="0"/>
              <a:t>Electric current</a:t>
            </a:r>
          </a:p>
          <a:p>
            <a:r>
              <a:rPr lang="en-US" dirty="0"/>
              <a:t>A corrosion reaction is composed of an oxidation reaction and a reduction reaction</a:t>
            </a:r>
          </a:p>
          <a:p>
            <a:r>
              <a:rPr lang="en-US" dirty="0"/>
              <a:t>During corrosion at a particular spot on the surface of the object, oxidation takes place, and that spot behaves as an anode</a:t>
            </a:r>
          </a:p>
          <a:p>
            <a:r>
              <a:rPr lang="en-US" dirty="0"/>
              <a:t>The electrons released at this anodic spot move through the metal and go to another spot and reduce H, which behaves as a cathode</a:t>
            </a:r>
          </a:p>
          <a:p>
            <a:endParaRPr lang="en-US" dirty="0"/>
          </a:p>
        </p:txBody>
      </p:sp>
      <p:sp>
        <p:nvSpPr>
          <p:cNvPr id="4" name="Slide Number Placeholder 3">
            <a:extLst>
              <a:ext uri="{FF2B5EF4-FFF2-40B4-BE49-F238E27FC236}">
                <a16:creationId xmlns:a16="http://schemas.microsoft.com/office/drawing/2014/main" id="{F4422972-A9E6-B447-A898-2C48D5DB7C35}"/>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7" name="Picture 6">
            <a:extLst>
              <a:ext uri="{FF2B5EF4-FFF2-40B4-BE49-F238E27FC236}">
                <a16:creationId xmlns:a16="http://schemas.microsoft.com/office/drawing/2014/main" id="{C26D2C05-7CC8-DC42-9A00-040EB2D1E5AC}"/>
              </a:ext>
            </a:extLst>
          </p:cNvPr>
          <p:cNvPicPr>
            <a:picLocks noChangeAspect="1"/>
          </p:cNvPicPr>
          <p:nvPr/>
        </p:nvPicPr>
        <p:blipFill>
          <a:blip r:embed="rId2"/>
          <a:stretch>
            <a:fillRect/>
          </a:stretch>
        </p:blipFill>
        <p:spPr>
          <a:xfrm>
            <a:off x="4586908" y="3429000"/>
            <a:ext cx="3276600" cy="457200"/>
          </a:xfrm>
          <a:prstGeom prst="rect">
            <a:avLst/>
          </a:prstGeom>
        </p:spPr>
      </p:pic>
    </p:spTree>
    <p:extLst>
      <p:ext uri="{BB962C8B-B14F-4D97-AF65-F5344CB8AC3E}">
        <p14:creationId xmlns:p14="http://schemas.microsoft.com/office/powerpoint/2010/main" val="67499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1090-3986-C040-B0EE-A17649EE7507}"/>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EF0112CA-B5F8-C44D-AE60-A29DE5AFFB1A}"/>
              </a:ext>
            </a:extLst>
          </p:cNvPr>
          <p:cNvSpPr>
            <a:spLocks noGrp="1"/>
          </p:cNvSpPr>
          <p:nvPr>
            <p:ph idx="1"/>
          </p:nvPr>
        </p:nvSpPr>
        <p:spPr/>
        <p:txBody>
          <a:bodyPr/>
          <a:lstStyle/>
          <a:p>
            <a:r>
              <a:rPr lang="en-US" dirty="0"/>
              <a:t>Corrosion reaction rates are determined by thermodynamics and kinetics</a:t>
            </a:r>
          </a:p>
          <a:p>
            <a:r>
              <a:rPr lang="en-US" dirty="0"/>
              <a:t>Thermodynamics tell us whether a material may corrode</a:t>
            </a:r>
          </a:p>
          <a:p>
            <a:pPr lvl="1"/>
            <a:r>
              <a:rPr lang="en-US" dirty="0"/>
              <a:t>Measure voltage difference between anodic and cathodic sites</a:t>
            </a:r>
          </a:p>
          <a:p>
            <a:r>
              <a:rPr lang="en-US" dirty="0"/>
              <a:t>Kinetics tell us how quickly a material will corrode</a:t>
            </a:r>
          </a:p>
          <a:p>
            <a:pPr lvl="1"/>
            <a:r>
              <a:rPr lang="en-US" dirty="0"/>
              <a:t>Measure net current between anodic and cathodic sites</a:t>
            </a:r>
          </a:p>
          <a:p>
            <a:endParaRPr lang="en-US" dirty="0"/>
          </a:p>
        </p:txBody>
      </p:sp>
      <p:sp>
        <p:nvSpPr>
          <p:cNvPr id="4" name="Slide Number Placeholder 3">
            <a:extLst>
              <a:ext uri="{FF2B5EF4-FFF2-40B4-BE49-F238E27FC236}">
                <a16:creationId xmlns:a16="http://schemas.microsoft.com/office/drawing/2014/main" id="{7815A756-FD45-E547-9502-9C7091BC5A45}"/>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60528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DA05-4556-CB4A-BD06-FBAC9AA8EB4C}"/>
              </a:ext>
            </a:extLst>
          </p:cNvPr>
          <p:cNvSpPr>
            <a:spLocks noGrp="1"/>
          </p:cNvSpPr>
          <p:nvPr>
            <p:ph type="title"/>
          </p:nvPr>
        </p:nvSpPr>
        <p:spPr/>
        <p:txBody>
          <a:bodyPr/>
          <a:lstStyle/>
          <a:p>
            <a:r>
              <a:rPr lang="en-US" dirty="0"/>
              <a:t>Corrosion Types in LWRs</a:t>
            </a:r>
          </a:p>
        </p:txBody>
      </p:sp>
      <p:sp>
        <p:nvSpPr>
          <p:cNvPr id="3" name="Content Placeholder 2">
            <a:extLst>
              <a:ext uri="{FF2B5EF4-FFF2-40B4-BE49-F238E27FC236}">
                <a16:creationId xmlns:a16="http://schemas.microsoft.com/office/drawing/2014/main" id="{BCD22449-107B-3B45-947C-F6E94E4919F0}"/>
              </a:ext>
            </a:extLst>
          </p:cNvPr>
          <p:cNvSpPr>
            <a:spLocks noGrp="1"/>
          </p:cNvSpPr>
          <p:nvPr>
            <p:ph idx="1"/>
          </p:nvPr>
        </p:nvSpPr>
        <p:spPr>
          <a:xfrm>
            <a:off x="609600" y="2160495"/>
            <a:ext cx="6171648" cy="3965670"/>
          </a:xfrm>
        </p:spPr>
        <p:txBody>
          <a:bodyPr/>
          <a:lstStyle/>
          <a:p>
            <a:r>
              <a:rPr lang="en-US" sz="2000" dirty="0"/>
              <a:t>Several types of corrosion morphologies have been observed in nuclear reactors and in autoclave experiments, of which the most important are: 1) uniform, 2) nodular, and 3) shadow</a:t>
            </a:r>
          </a:p>
          <a:p>
            <a:r>
              <a:rPr lang="en-US" sz="2000" dirty="0"/>
              <a:t>Uniform: The formation of a thin uniform layer of zirconium dioxide on the surface of a zirconium alloy component</a:t>
            </a:r>
          </a:p>
          <a:p>
            <a:r>
              <a:rPr lang="en-US" sz="2000" dirty="0"/>
              <a:t>Nodular : The formation of local, small, circular zirconium oxide blisters</a:t>
            </a:r>
          </a:p>
          <a:p>
            <a:r>
              <a:rPr lang="en-US" sz="2000" dirty="0"/>
              <a:t>Shadow: The formation of local corrosion regions that mirror the shape (suggestive of a shadow) of other nearby noble reactor core components</a:t>
            </a:r>
          </a:p>
          <a:p>
            <a:endParaRPr lang="en-US" sz="2000" dirty="0"/>
          </a:p>
          <a:p>
            <a:endParaRPr lang="en-US" sz="2000" dirty="0"/>
          </a:p>
        </p:txBody>
      </p:sp>
      <p:sp>
        <p:nvSpPr>
          <p:cNvPr id="4" name="Slide Number Placeholder 3">
            <a:extLst>
              <a:ext uri="{FF2B5EF4-FFF2-40B4-BE49-F238E27FC236}">
                <a16:creationId xmlns:a16="http://schemas.microsoft.com/office/drawing/2014/main" id="{36F1F4A6-6F4D-9848-9324-CD3F36266988}"/>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6" name="Picture 5">
            <a:extLst>
              <a:ext uri="{FF2B5EF4-FFF2-40B4-BE49-F238E27FC236}">
                <a16:creationId xmlns:a16="http://schemas.microsoft.com/office/drawing/2014/main" id="{9747E364-3E6E-E64E-85B8-24BBA1A260D8}"/>
              </a:ext>
            </a:extLst>
          </p:cNvPr>
          <p:cNvPicPr>
            <a:picLocks noChangeAspect="1"/>
          </p:cNvPicPr>
          <p:nvPr/>
        </p:nvPicPr>
        <p:blipFill>
          <a:blip r:embed="rId2"/>
          <a:stretch>
            <a:fillRect/>
          </a:stretch>
        </p:blipFill>
        <p:spPr>
          <a:xfrm>
            <a:off x="7892774" y="1817686"/>
            <a:ext cx="2578100" cy="2070100"/>
          </a:xfrm>
          <a:prstGeom prst="rect">
            <a:avLst/>
          </a:prstGeom>
        </p:spPr>
      </p:pic>
      <p:pic>
        <p:nvPicPr>
          <p:cNvPr id="7" name="Picture 6">
            <a:extLst>
              <a:ext uri="{FF2B5EF4-FFF2-40B4-BE49-F238E27FC236}">
                <a16:creationId xmlns:a16="http://schemas.microsoft.com/office/drawing/2014/main" id="{3A210A1D-944B-4D4F-A872-6A8891771893}"/>
              </a:ext>
            </a:extLst>
          </p:cNvPr>
          <p:cNvPicPr>
            <a:picLocks noChangeAspect="1"/>
          </p:cNvPicPr>
          <p:nvPr/>
        </p:nvPicPr>
        <p:blipFill>
          <a:blip r:embed="rId3"/>
          <a:stretch>
            <a:fillRect/>
          </a:stretch>
        </p:blipFill>
        <p:spPr>
          <a:xfrm>
            <a:off x="6832324" y="3887786"/>
            <a:ext cx="2349500" cy="2095500"/>
          </a:xfrm>
          <a:prstGeom prst="rect">
            <a:avLst/>
          </a:prstGeom>
        </p:spPr>
      </p:pic>
      <p:pic>
        <p:nvPicPr>
          <p:cNvPr id="8" name="Picture 7">
            <a:extLst>
              <a:ext uri="{FF2B5EF4-FFF2-40B4-BE49-F238E27FC236}">
                <a16:creationId xmlns:a16="http://schemas.microsoft.com/office/drawing/2014/main" id="{6DABD4ED-0F60-F346-B18A-50AC2F2A3778}"/>
              </a:ext>
            </a:extLst>
          </p:cNvPr>
          <p:cNvPicPr>
            <a:picLocks noChangeAspect="1"/>
          </p:cNvPicPr>
          <p:nvPr/>
        </p:nvPicPr>
        <p:blipFill>
          <a:blip r:embed="rId4"/>
          <a:stretch>
            <a:fillRect/>
          </a:stretch>
        </p:blipFill>
        <p:spPr>
          <a:xfrm>
            <a:off x="9181824" y="4143330"/>
            <a:ext cx="2878759" cy="1703324"/>
          </a:xfrm>
          <a:prstGeom prst="rect">
            <a:avLst/>
          </a:prstGeom>
        </p:spPr>
      </p:pic>
    </p:spTree>
    <p:extLst>
      <p:ext uri="{BB962C8B-B14F-4D97-AF65-F5344CB8AC3E}">
        <p14:creationId xmlns:p14="http://schemas.microsoft.com/office/powerpoint/2010/main" val="956146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AD73-EF46-F544-99A1-B3B550E18BB3}"/>
              </a:ext>
            </a:extLst>
          </p:cNvPr>
          <p:cNvSpPr>
            <a:spLocks noGrp="1"/>
          </p:cNvSpPr>
          <p:nvPr>
            <p:ph type="title"/>
          </p:nvPr>
        </p:nvSpPr>
        <p:spPr/>
        <p:txBody>
          <a:bodyPr/>
          <a:lstStyle/>
          <a:p>
            <a:r>
              <a:rPr lang="en-US" sz="2400" dirty="0"/>
              <a:t>Formation of Oxide Layer							After Oxide Formation</a:t>
            </a:r>
          </a:p>
        </p:txBody>
      </p:sp>
      <p:sp>
        <p:nvSpPr>
          <p:cNvPr id="4" name="Slide Number Placeholder 3">
            <a:extLst>
              <a:ext uri="{FF2B5EF4-FFF2-40B4-BE49-F238E27FC236}">
                <a16:creationId xmlns:a16="http://schemas.microsoft.com/office/drawing/2014/main" id="{19AD8911-780E-D648-82DB-5B026797DC6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
        <p:nvSpPr>
          <p:cNvPr id="5" name="TextBox 4">
            <a:extLst>
              <a:ext uri="{FF2B5EF4-FFF2-40B4-BE49-F238E27FC236}">
                <a16:creationId xmlns:a16="http://schemas.microsoft.com/office/drawing/2014/main" id="{6BAF7FEB-9719-8242-8FEE-384825E72DA1}"/>
              </a:ext>
            </a:extLst>
          </p:cNvPr>
          <p:cNvSpPr txBox="1"/>
          <p:nvPr/>
        </p:nvSpPr>
        <p:spPr>
          <a:xfrm>
            <a:off x="334864" y="4154332"/>
            <a:ext cx="2769630" cy="369332"/>
          </a:xfrm>
          <a:prstGeom prst="rect">
            <a:avLst/>
          </a:prstGeom>
          <a:noFill/>
        </p:spPr>
        <p:txBody>
          <a:bodyPr wrap="square" rtlCol="0">
            <a:spAutoFit/>
          </a:bodyPr>
          <a:lstStyle/>
          <a:p>
            <a:r>
              <a:rPr lang="en-US" dirty="0"/>
              <a:t>Oxidation reaction:</a:t>
            </a:r>
          </a:p>
        </p:txBody>
      </p:sp>
      <p:sp>
        <p:nvSpPr>
          <p:cNvPr id="6" name="TextBox 5">
            <a:extLst>
              <a:ext uri="{FF2B5EF4-FFF2-40B4-BE49-F238E27FC236}">
                <a16:creationId xmlns:a16="http://schemas.microsoft.com/office/drawing/2014/main" id="{E741B5DD-E635-2D4E-92C6-C124A3C11ECC}"/>
              </a:ext>
            </a:extLst>
          </p:cNvPr>
          <p:cNvSpPr txBox="1"/>
          <p:nvPr/>
        </p:nvSpPr>
        <p:spPr>
          <a:xfrm>
            <a:off x="334864" y="5347001"/>
            <a:ext cx="2769630" cy="369332"/>
          </a:xfrm>
          <a:prstGeom prst="rect">
            <a:avLst/>
          </a:prstGeom>
          <a:noFill/>
        </p:spPr>
        <p:txBody>
          <a:bodyPr wrap="square" rtlCol="0">
            <a:spAutoFit/>
          </a:bodyPr>
          <a:lstStyle/>
          <a:p>
            <a:r>
              <a:rPr lang="en-US" dirty="0"/>
              <a:t>Reduction reaction:</a:t>
            </a:r>
          </a:p>
        </p:txBody>
      </p:sp>
      <p:pic>
        <p:nvPicPr>
          <p:cNvPr id="7" name="Picture 6" descr="latex-image-1.pdf">
            <a:extLst>
              <a:ext uri="{FF2B5EF4-FFF2-40B4-BE49-F238E27FC236}">
                <a16:creationId xmlns:a16="http://schemas.microsoft.com/office/drawing/2014/main" id="{2C79DF98-772F-D34F-96F9-B75E19D99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96" y="4523797"/>
            <a:ext cx="4673600" cy="711200"/>
          </a:xfrm>
          <a:prstGeom prst="rect">
            <a:avLst/>
          </a:prstGeom>
        </p:spPr>
      </p:pic>
      <p:pic>
        <p:nvPicPr>
          <p:cNvPr id="8" name="Picture 7" descr="latex-image-1.pdf">
            <a:extLst>
              <a:ext uri="{FF2B5EF4-FFF2-40B4-BE49-F238E27FC236}">
                <a16:creationId xmlns:a16="http://schemas.microsoft.com/office/drawing/2014/main" id="{47AEA824-A6ED-7E42-9D45-097AF972C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60" y="5716333"/>
            <a:ext cx="2476500" cy="292100"/>
          </a:xfrm>
          <a:prstGeom prst="rect">
            <a:avLst/>
          </a:prstGeom>
        </p:spPr>
      </p:pic>
      <p:grpSp>
        <p:nvGrpSpPr>
          <p:cNvPr id="11" name="Group 10">
            <a:extLst>
              <a:ext uri="{FF2B5EF4-FFF2-40B4-BE49-F238E27FC236}">
                <a16:creationId xmlns:a16="http://schemas.microsoft.com/office/drawing/2014/main" id="{820E75AE-B57D-044E-986C-47B1CEFDBC4B}"/>
              </a:ext>
            </a:extLst>
          </p:cNvPr>
          <p:cNvGrpSpPr/>
          <p:nvPr/>
        </p:nvGrpSpPr>
        <p:grpSpPr>
          <a:xfrm>
            <a:off x="1868851" y="1925630"/>
            <a:ext cx="1533429" cy="1810336"/>
            <a:chOff x="9165579" y="972869"/>
            <a:chExt cx="1533429" cy="1810336"/>
          </a:xfrm>
        </p:grpSpPr>
        <p:sp>
          <p:nvSpPr>
            <p:cNvPr id="9" name="Rectangle 8">
              <a:extLst>
                <a:ext uri="{FF2B5EF4-FFF2-40B4-BE49-F238E27FC236}">
                  <a16:creationId xmlns:a16="http://schemas.microsoft.com/office/drawing/2014/main" id="{30E44246-C253-3047-9C21-1AEA1383CF56}"/>
                </a:ext>
              </a:extLst>
            </p:cNvPr>
            <p:cNvSpPr/>
            <p:nvPr/>
          </p:nvSpPr>
          <p:spPr>
            <a:xfrm>
              <a:off x="9165579" y="972869"/>
              <a:ext cx="1087586" cy="181033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0" name="Rectangle 9">
              <a:extLst>
                <a:ext uri="{FF2B5EF4-FFF2-40B4-BE49-F238E27FC236}">
                  <a16:creationId xmlns:a16="http://schemas.microsoft.com/office/drawing/2014/main" id="{2457595E-0F03-114A-BD08-1A26EC283411}"/>
                </a:ext>
              </a:extLst>
            </p:cNvPr>
            <p:cNvSpPr/>
            <p:nvPr/>
          </p:nvSpPr>
          <p:spPr>
            <a:xfrm>
              <a:off x="10253165" y="972869"/>
              <a:ext cx="445843" cy="181033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grpSp>
      <p:grpSp>
        <p:nvGrpSpPr>
          <p:cNvPr id="12" name="Group 11">
            <a:extLst>
              <a:ext uri="{FF2B5EF4-FFF2-40B4-BE49-F238E27FC236}">
                <a16:creationId xmlns:a16="http://schemas.microsoft.com/office/drawing/2014/main" id="{8D9E2588-25F4-6245-84C7-3B16069ED6C0}"/>
              </a:ext>
            </a:extLst>
          </p:cNvPr>
          <p:cNvGrpSpPr/>
          <p:nvPr/>
        </p:nvGrpSpPr>
        <p:grpSpPr>
          <a:xfrm>
            <a:off x="6334018" y="1803343"/>
            <a:ext cx="5377135" cy="2003267"/>
            <a:chOff x="2168417" y="2114311"/>
            <a:chExt cx="5377135" cy="2003267"/>
          </a:xfrm>
        </p:grpSpPr>
        <p:sp>
          <p:nvSpPr>
            <p:cNvPr id="13" name="Rectangle 12">
              <a:extLst>
                <a:ext uri="{FF2B5EF4-FFF2-40B4-BE49-F238E27FC236}">
                  <a16:creationId xmlns:a16="http://schemas.microsoft.com/office/drawing/2014/main" id="{B9F81330-7EC3-6E49-90E2-9CC4C62EAE03}"/>
                </a:ext>
              </a:extLst>
            </p:cNvPr>
            <p:cNvSpPr/>
            <p:nvPr/>
          </p:nvSpPr>
          <p:spPr>
            <a:xfrm>
              <a:off x="2168417" y="2114311"/>
              <a:ext cx="2080601" cy="197245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4" name="Rectangle 13">
              <a:extLst>
                <a:ext uri="{FF2B5EF4-FFF2-40B4-BE49-F238E27FC236}">
                  <a16:creationId xmlns:a16="http://schemas.microsoft.com/office/drawing/2014/main" id="{4AC1BF2A-722B-1E45-AA8E-3CDF9FDB0822}"/>
                </a:ext>
              </a:extLst>
            </p:cNvPr>
            <p:cNvSpPr/>
            <p:nvPr/>
          </p:nvSpPr>
          <p:spPr>
            <a:xfrm>
              <a:off x="5782445" y="2114311"/>
              <a:ext cx="1763107" cy="1972456"/>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sp>
          <p:nvSpPr>
            <p:cNvPr id="15" name="Rectangle 14">
              <a:extLst>
                <a:ext uri="{FF2B5EF4-FFF2-40B4-BE49-F238E27FC236}">
                  <a16:creationId xmlns:a16="http://schemas.microsoft.com/office/drawing/2014/main" id="{BFB3ADDD-7ECF-2749-88A7-4BBAB647B4D3}"/>
                </a:ext>
              </a:extLst>
            </p:cNvPr>
            <p:cNvSpPr/>
            <p:nvPr/>
          </p:nvSpPr>
          <p:spPr>
            <a:xfrm>
              <a:off x="4249018" y="2114311"/>
              <a:ext cx="1533428" cy="197245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dirty="0"/>
                <a:t>ZrO</a:t>
              </a:r>
              <a:r>
                <a:rPr lang="en-US" baseline="-25000" dirty="0"/>
                <a:t>2</a:t>
              </a:r>
            </a:p>
          </p:txBody>
        </p:sp>
        <p:grpSp>
          <p:nvGrpSpPr>
            <p:cNvPr id="16" name="Group 15">
              <a:extLst>
                <a:ext uri="{FF2B5EF4-FFF2-40B4-BE49-F238E27FC236}">
                  <a16:creationId xmlns:a16="http://schemas.microsoft.com/office/drawing/2014/main" id="{3B60F510-1862-E143-ACC8-72AF460EDE63}"/>
                </a:ext>
              </a:extLst>
            </p:cNvPr>
            <p:cNvGrpSpPr/>
            <p:nvPr/>
          </p:nvGrpSpPr>
          <p:grpSpPr>
            <a:xfrm>
              <a:off x="4600287" y="2258358"/>
              <a:ext cx="844400" cy="369332"/>
              <a:chOff x="4600287" y="2258358"/>
              <a:chExt cx="844400" cy="369332"/>
            </a:xfrm>
          </p:grpSpPr>
          <p:cxnSp>
            <p:nvCxnSpPr>
              <p:cNvPr id="20" name="Straight Arrow Connector 19">
                <a:extLst>
                  <a:ext uri="{FF2B5EF4-FFF2-40B4-BE49-F238E27FC236}">
                    <a16:creationId xmlns:a16="http://schemas.microsoft.com/office/drawing/2014/main" id="{D28F8FA8-F1BE-9643-B38A-E3A6E7D68C65}"/>
                  </a:ext>
                </a:extLst>
              </p:cNvPr>
              <p:cNvCxnSpPr/>
              <p:nvPr/>
            </p:nvCxnSpPr>
            <p:spPr>
              <a:xfrm>
                <a:off x="4600287" y="2627690"/>
                <a:ext cx="84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7B60B7F-A6C2-BD4A-BE60-5E71D8397192}"/>
                  </a:ext>
                </a:extLst>
              </p:cNvPr>
              <p:cNvSpPr txBox="1"/>
              <p:nvPr/>
            </p:nvSpPr>
            <p:spPr>
              <a:xfrm>
                <a:off x="4725259" y="2258358"/>
                <a:ext cx="594457" cy="369332"/>
              </a:xfrm>
              <a:prstGeom prst="rect">
                <a:avLst/>
              </a:prstGeom>
              <a:noFill/>
            </p:spPr>
            <p:txBody>
              <a:bodyPr wrap="square" rtlCol="0">
                <a:spAutoFit/>
              </a:bodyPr>
              <a:lstStyle/>
              <a:p>
                <a:r>
                  <a:rPr lang="en-US" dirty="0"/>
                  <a:t>O</a:t>
                </a:r>
                <a:r>
                  <a:rPr lang="en-US" baseline="30000" dirty="0"/>
                  <a:t>-2</a:t>
                </a:r>
              </a:p>
            </p:txBody>
          </p:sp>
        </p:grpSp>
        <p:grpSp>
          <p:nvGrpSpPr>
            <p:cNvPr id="17" name="Group 16">
              <a:extLst>
                <a:ext uri="{FF2B5EF4-FFF2-40B4-BE49-F238E27FC236}">
                  <a16:creationId xmlns:a16="http://schemas.microsoft.com/office/drawing/2014/main" id="{4E6F8510-6D2A-0E40-A6B9-48EBD90BCB84}"/>
                </a:ext>
              </a:extLst>
            </p:cNvPr>
            <p:cNvGrpSpPr/>
            <p:nvPr/>
          </p:nvGrpSpPr>
          <p:grpSpPr>
            <a:xfrm>
              <a:off x="4600287" y="3748246"/>
              <a:ext cx="844400" cy="369332"/>
              <a:chOff x="4600287" y="3748246"/>
              <a:chExt cx="844400" cy="369332"/>
            </a:xfrm>
          </p:grpSpPr>
          <p:cxnSp>
            <p:nvCxnSpPr>
              <p:cNvPr id="18" name="Straight Arrow Connector 17">
                <a:extLst>
                  <a:ext uri="{FF2B5EF4-FFF2-40B4-BE49-F238E27FC236}">
                    <a16:creationId xmlns:a16="http://schemas.microsoft.com/office/drawing/2014/main" id="{4A797126-E0A9-614D-9DD1-A14371FA48FE}"/>
                  </a:ext>
                </a:extLst>
              </p:cNvPr>
              <p:cNvCxnSpPr/>
              <p:nvPr/>
            </p:nvCxnSpPr>
            <p:spPr>
              <a:xfrm>
                <a:off x="4600287" y="3773073"/>
                <a:ext cx="8444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FA28F9D-00C1-5F46-BC4D-C916949C9C73}"/>
                  </a:ext>
                </a:extLst>
              </p:cNvPr>
              <p:cNvSpPr txBox="1"/>
              <p:nvPr/>
            </p:nvSpPr>
            <p:spPr>
              <a:xfrm>
                <a:off x="4786464" y="3748246"/>
                <a:ext cx="594457" cy="369332"/>
              </a:xfrm>
              <a:prstGeom prst="rect">
                <a:avLst/>
              </a:prstGeom>
              <a:noFill/>
            </p:spPr>
            <p:txBody>
              <a:bodyPr wrap="square" rtlCol="0">
                <a:spAutoFit/>
              </a:bodyPr>
              <a:lstStyle/>
              <a:p>
                <a:pPr algn="ctr"/>
                <a:r>
                  <a:rPr lang="en-US" dirty="0"/>
                  <a:t>e</a:t>
                </a:r>
                <a:r>
                  <a:rPr lang="en-US" baseline="30000" dirty="0"/>
                  <a:t>-</a:t>
                </a:r>
              </a:p>
            </p:txBody>
          </p:sp>
        </p:grpSp>
      </p:grpSp>
      <p:pic>
        <p:nvPicPr>
          <p:cNvPr id="22" name="Picture 21" descr="latex-image-1.pdf">
            <a:extLst>
              <a:ext uri="{FF2B5EF4-FFF2-40B4-BE49-F238E27FC236}">
                <a16:creationId xmlns:a16="http://schemas.microsoft.com/office/drawing/2014/main" id="{BC6CE327-15C9-CA49-8A86-BAE3246A6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6233" y="3934388"/>
            <a:ext cx="3213100" cy="292100"/>
          </a:xfrm>
          <a:prstGeom prst="rect">
            <a:avLst/>
          </a:prstGeom>
        </p:spPr>
      </p:pic>
      <p:pic>
        <p:nvPicPr>
          <p:cNvPr id="23" name="Picture 22" descr="latex-image-1.pdf">
            <a:extLst>
              <a:ext uri="{FF2B5EF4-FFF2-40B4-BE49-F238E27FC236}">
                <a16:creationId xmlns:a16="http://schemas.microsoft.com/office/drawing/2014/main" id="{57AF0B4E-5F20-864F-AF99-B09635E1C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4605" y="3951847"/>
            <a:ext cx="2768600" cy="254000"/>
          </a:xfrm>
          <a:prstGeom prst="rect">
            <a:avLst/>
          </a:prstGeom>
        </p:spPr>
      </p:pic>
      <p:pic>
        <p:nvPicPr>
          <p:cNvPr id="24" name="Picture 23" descr="latex-image-1.pdf">
            <a:extLst>
              <a:ext uri="{FF2B5EF4-FFF2-40B4-BE49-F238E27FC236}">
                <a16:creationId xmlns:a16="http://schemas.microsoft.com/office/drawing/2014/main" id="{000D66DC-9D81-4146-97EA-13D7FEED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311" y="4541322"/>
            <a:ext cx="2476500" cy="292100"/>
          </a:xfrm>
          <a:prstGeom prst="rect">
            <a:avLst/>
          </a:prstGeom>
        </p:spPr>
      </p:pic>
      <p:sp>
        <p:nvSpPr>
          <p:cNvPr id="25" name="Rectangle 24">
            <a:extLst>
              <a:ext uri="{FF2B5EF4-FFF2-40B4-BE49-F238E27FC236}">
                <a16:creationId xmlns:a16="http://schemas.microsoft.com/office/drawing/2014/main" id="{364A8AF0-DE6C-F746-B573-5539B9630CBD}"/>
              </a:ext>
            </a:extLst>
          </p:cNvPr>
          <p:cNvSpPr/>
          <p:nvPr/>
        </p:nvSpPr>
        <p:spPr>
          <a:xfrm>
            <a:off x="6201293" y="4864523"/>
            <a:ext cx="6096000" cy="1754326"/>
          </a:xfrm>
          <a:prstGeom prst="rect">
            <a:avLst/>
          </a:prstGeom>
        </p:spPr>
        <p:txBody>
          <a:bodyPr>
            <a:spAutoFit/>
          </a:bodyPr>
          <a:lstStyle/>
          <a:p>
            <a:pPr marL="514350" indent="-514350">
              <a:buFont typeface="+mj-lt"/>
              <a:buAutoNum type="arabicPeriod"/>
            </a:pPr>
            <a:r>
              <a:rPr lang="en-US" dirty="0"/>
              <a:t>Dissociation of water at oxide/water interface</a:t>
            </a:r>
          </a:p>
          <a:p>
            <a:pPr marL="514350" indent="-514350">
              <a:buFont typeface="+mj-lt"/>
              <a:buAutoNum type="arabicPeriod"/>
            </a:pPr>
            <a:r>
              <a:rPr lang="en-US" dirty="0"/>
              <a:t>Absorption of oxygen into oxide layer</a:t>
            </a:r>
          </a:p>
          <a:p>
            <a:pPr marL="514350" indent="-514350">
              <a:buFont typeface="+mj-lt"/>
              <a:buAutoNum type="arabicPeriod"/>
            </a:pPr>
            <a:r>
              <a:rPr lang="en-US" dirty="0"/>
              <a:t>Diffusion of oxygen through oxide layer</a:t>
            </a:r>
          </a:p>
          <a:p>
            <a:pPr marL="514350" indent="-514350">
              <a:buFont typeface="+mj-lt"/>
              <a:buAutoNum type="arabicPeriod"/>
            </a:pPr>
            <a:r>
              <a:rPr lang="en-US" dirty="0"/>
              <a:t>Reaction of oxygen with zirconium</a:t>
            </a:r>
          </a:p>
          <a:p>
            <a:pPr marL="514350" indent="-514350">
              <a:buFont typeface="+mj-lt"/>
              <a:buAutoNum type="arabicPeriod"/>
            </a:pPr>
            <a:r>
              <a:rPr lang="en-US" dirty="0"/>
              <a:t>Diffusion of electrons through oxide layer</a:t>
            </a:r>
          </a:p>
          <a:p>
            <a:pPr marL="514350" indent="-514350">
              <a:buFont typeface="+mj-lt"/>
              <a:buAutoNum type="arabicPeriod"/>
            </a:pPr>
            <a:r>
              <a:rPr lang="en-US" dirty="0"/>
              <a:t>Reduction of hydrogen</a:t>
            </a:r>
          </a:p>
        </p:txBody>
      </p:sp>
    </p:spTree>
    <p:extLst>
      <p:ext uri="{BB962C8B-B14F-4D97-AF65-F5344CB8AC3E}">
        <p14:creationId xmlns:p14="http://schemas.microsoft.com/office/powerpoint/2010/main" val="367363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238E-4D39-374C-A3F3-654FE8F3BC0E}"/>
              </a:ext>
            </a:extLst>
          </p:cNvPr>
          <p:cNvSpPr>
            <a:spLocks noGrp="1"/>
          </p:cNvSpPr>
          <p:nvPr>
            <p:ph type="title"/>
          </p:nvPr>
        </p:nvSpPr>
        <p:spPr/>
        <p:txBody>
          <a:bodyPr/>
          <a:lstStyle/>
          <a:p>
            <a:r>
              <a:rPr lang="en-US" dirty="0"/>
              <a:t>Corrosion rate limited by diffusion</a:t>
            </a:r>
          </a:p>
        </p:txBody>
      </p:sp>
      <p:sp>
        <p:nvSpPr>
          <p:cNvPr id="3" name="Content Placeholder 2">
            <a:extLst>
              <a:ext uri="{FF2B5EF4-FFF2-40B4-BE49-F238E27FC236}">
                <a16:creationId xmlns:a16="http://schemas.microsoft.com/office/drawing/2014/main" id="{7D459958-F309-8243-8413-5CD280C2119F}"/>
              </a:ext>
            </a:extLst>
          </p:cNvPr>
          <p:cNvSpPr>
            <a:spLocks noGrp="1"/>
          </p:cNvSpPr>
          <p:nvPr>
            <p:ph idx="1"/>
          </p:nvPr>
        </p:nvSpPr>
        <p:spPr>
          <a:xfrm>
            <a:off x="609600" y="2160495"/>
            <a:ext cx="6578208" cy="3965670"/>
          </a:xfrm>
        </p:spPr>
        <p:txBody>
          <a:bodyPr>
            <a:normAutofit/>
          </a:bodyPr>
          <a:lstStyle/>
          <a:p>
            <a:r>
              <a:rPr lang="en-US" sz="2000" dirty="0"/>
              <a:t>Because the rate limiting steps are diffusion, we can model the oxidation rate using diffusion</a:t>
            </a:r>
          </a:p>
          <a:p>
            <a:r>
              <a:rPr lang="en-US" sz="2000" dirty="0"/>
              <a:t>Assumptions:</a:t>
            </a:r>
          </a:p>
          <a:p>
            <a:pPr marL="685800" lvl="1">
              <a:buFont typeface="Arial" panose="020B0604020202020204" pitchFamily="34" charset="0"/>
              <a:buChar char="•"/>
            </a:pPr>
            <a:r>
              <a:rPr lang="en-US" sz="2000" dirty="0"/>
              <a:t>Transport of O species is rate-limiting</a:t>
            </a:r>
          </a:p>
          <a:p>
            <a:pPr marL="685800" lvl="1">
              <a:buFont typeface="Arial" panose="020B0604020202020204" pitchFamily="34" charset="0"/>
              <a:buChar char="•"/>
            </a:pPr>
            <a:r>
              <a:rPr lang="en-US" sz="2000" dirty="0"/>
              <a:t>Transport of charged species by diffusion only</a:t>
            </a:r>
          </a:p>
          <a:p>
            <a:pPr marL="685800" lvl="1">
              <a:buFont typeface="Arial" panose="020B0604020202020204" pitchFamily="34" charset="0"/>
              <a:buChar char="•"/>
            </a:pPr>
            <a:r>
              <a:rPr lang="en-US" sz="2000" dirty="0"/>
              <a:t>Homogeneous oxide layer</a:t>
            </a:r>
          </a:p>
          <a:p>
            <a:pPr marL="685800" lvl="1">
              <a:buFont typeface="Arial" panose="020B0604020202020204" pitchFamily="34" charset="0"/>
              <a:buChar char="•"/>
            </a:pPr>
            <a:r>
              <a:rPr lang="en-US" sz="2000" dirty="0"/>
              <a:t>No sources/sinks of ions in oxide</a:t>
            </a:r>
          </a:p>
          <a:p>
            <a:pPr marL="685800" lvl="1">
              <a:buFont typeface="Arial" panose="020B0604020202020204" pitchFamily="34" charset="0"/>
              <a:buChar char="•"/>
            </a:pPr>
            <a:r>
              <a:rPr lang="en-US" sz="2000" dirty="0"/>
              <a:t>All oxygen is used to create oxide</a:t>
            </a:r>
          </a:p>
          <a:p>
            <a:pPr marL="685800" lvl="1">
              <a:buFont typeface="Arial" panose="020B0604020202020204" pitchFamily="34" charset="0"/>
              <a:buChar char="•"/>
            </a:pPr>
            <a:r>
              <a:rPr lang="en-US" sz="2000" dirty="0"/>
              <a:t>No loss of oxide</a:t>
            </a:r>
          </a:p>
          <a:p>
            <a:endParaRPr lang="en-US" sz="2000" dirty="0"/>
          </a:p>
        </p:txBody>
      </p:sp>
      <p:sp>
        <p:nvSpPr>
          <p:cNvPr id="4" name="Slide Number Placeholder 3">
            <a:extLst>
              <a:ext uri="{FF2B5EF4-FFF2-40B4-BE49-F238E27FC236}">
                <a16:creationId xmlns:a16="http://schemas.microsoft.com/office/drawing/2014/main" id="{0EC510F9-2E8B-BE43-BB4F-DA670A66C1D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pSp>
        <p:nvGrpSpPr>
          <p:cNvPr id="5" name="Group 4">
            <a:extLst>
              <a:ext uri="{FF2B5EF4-FFF2-40B4-BE49-F238E27FC236}">
                <a16:creationId xmlns:a16="http://schemas.microsoft.com/office/drawing/2014/main" id="{DCDC8570-0C86-7A4C-ABA5-19055D7EA6A6}"/>
              </a:ext>
            </a:extLst>
          </p:cNvPr>
          <p:cNvGrpSpPr>
            <a:grpSpLocks noChangeAspect="1"/>
          </p:cNvGrpSpPr>
          <p:nvPr/>
        </p:nvGrpSpPr>
        <p:grpSpPr>
          <a:xfrm>
            <a:off x="8648855" y="2160495"/>
            <a:ext cx="2573166" cy="3473662"/>
            <a:chOff x="-328535" y="1253149"/>
            <a:chExt cx="2913033" cy="3932468"/>
          </a:xfrm>
        </p:grpSpPr>
        <p:sp>
          <p:nvSpPr>
            <p:cNvPr id="6" name="Rectangle 5">
              <a:extLst>
                <a:ext uri="{FF2B5EF4-FFF2-40B4-BE49-F238E27FC236}">
                  <a16:creationId xmlns:a16="http://schemas.microsoft.com/office/drawing/2014/main" id="{38392C4B-FAFE-DC4D-B269-A89A1FBC3468}"/>
                </a:ext>
              </a:extLst>
            </p:cNvPr>
            <p:cNvSpPr/>
            <p:nvPr/>
          </p:nvSpPr>
          <p:spPr>
            <a:xfrm rot="16200000">
              <a:off x="-1106365" y="2662849"/>
              <a:ext cx="3657600" cy="8382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A3289-0B33-1D46-981D-C2FD2C16C0AD}"/>
                </a:ext>
              </a:extLst>
            </p:cNvPr>
            <p:cNvSpPr/>
            <p:nvPr/>
          </p:nvSpPr>
          <p:spPr>
            <a:xfrm rot="16200000">
              <a:off x="31798" y="2358050"/>
              <a:ext cx="3657600" cy="14478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4EDFD6-8AF0-D742-9D5A-A5839C7D8A7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0735" y="1372811"/>
              <a:ext cx="527304" cy="243840"/>
            </a:xfrm>
            <a:prstGeom prst="rect">
              <a:avLst/>
            </a:prstGeom>
          </p:spPr>
        </p:pic>
        <p:pic>
          <p:nvPicPr>
            <p:cNvPr id="9" name="Picture 8">
              <a:extLst>
                <a:ext uri="{FF2B5EF4-FFF2-40B4-BE49-F238E27FC236}">
                  <a16:creationId xmlns:a16="http://schemas.microsoft.com/office/drawing/2014/main" id="{CEB197F9-A2DD-F846-BBE4-FC38BC85D1F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748466" y="1346781"/>
              <a:ext cx="233172" cy="173736"/>
            </a:xfrm>
            <a:prstGeom prst="rect">
              <a:avLst/>
            </a:prstGeom>
          </p:spPr>
        </p:pic>
        <p:pic>
          <p:nvPicPr>
            <p:cNvPr id="10" name="Picture 9">
              <a:extLst>
                <a:ext uri="{FF2B5EF4-FFF2-40B4-BE49-F238E27FC236}">
                  <a16:creationId xmlns:a16="http://schemas.microsoft.com/office/drawing/2014/main" id="{61861A41-E200-0A44-A6F7-D6669BA641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18601" y="1964742"/>
              <a:ext cx="968045" cy="202387"/>
            </a:xfrm>
            <a:prstGeom prst="rect">
              <a:avLst/>
            </a:prstGeom>
          </p:spPr>
        </p:pic>
        <p:cxnSp>
          <p:nvCxnSpPr>
            <p:cNvPr id="11" name="Straight Arrow Connector 10">
              <a:extLst>
                <a:ext uri="{FF2B5EF4-FFF2-40B4-BE49-F238E27FC236}">
                  <a16:creationId xmlns:a16="http://schemas.microsoft.com/office/drawing/2014/main" id="{078DE720-AC18-F949-8551-9044D704C2D7}"/>
                </a:ext>
              </a:extLst>
            </p:cNvPr>
            <p:cNvCxnSpPr/>
            <p:nvPr/>
          </p:nvCxnSpPr>
          <p:spPr>
            <a:xfrm rot="16200000">
              <a:off x="854422" y="4365211"/>
              <a:ext cx="0" cy="125164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EF3A4F8-EB64-BB41-A5E2-50FDC3258FB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75737" y="3598729"/>
              <a:ext cx="105156" cy="182880"/>
            </a:xfrm>
            <a:prstGeom prst="rect">
              <a:avLst/>
            </a:prstGeom>
          </p:spPr>
        </p:pic>
        <p:pic>
          <p:nvPicPr>
            <p:cNvPr id="13" name="Picture 12">
              <a:extLst>
                <a:ext uri="{FF2B5EF4-FFF2-40B4-BE49-F238E27FC236}">
                  <a16:creationId xmlns:a16="http://schemas.microsoft.com/office/drawing/2014/main" id="{75ED9179-A142-6846-9E10-F83E2E60C5EB}"/>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334239" y="5071317"/>
              <a:ext cx="128016" cy="114300"/>
            </a:xfrm>
            <a:prstGeom prst="rect">
              <a:avLst/>
            </a:prstGeom>
          </p:spPr>
        </p:pic>
        <p:cxnSp>
          <p:nvCxnSpPr>
            <p:cNvPr id="14" name="Straight Arrow Connector 13">
              <a:extLst>
                <a:ext uri="{FF2B5EF4-FFF2-40B4-BE49-F238E27FC236}">
                  <a16:creationId xmlns:a16="http://schemas.microsoft.com/office/drawing/2014/main" id="{879EE2A7-0388-5C4C-9C33-3F7C8A2A1444}"/>
                </a:ext>
              </a:extLst>
            </p:cNvPr>
            <p:cNvCxnSpPr/>
            <p:nvPr/>
          </p:nvCxnSpPr>
          <p:spPr>
            <a:xfrm rot="5400000">
              <a:off x="715795" y="3084297"/>
              <a:ext cx="0" cy="84180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C3A71DD-D758-1843-9D95-85D6557153B1}"/>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179413" y="2890294"/>
              <a:ext cx="991210" cy="202387"/>
            </a:xfrm>
            <a:prstGeom prst="rect">
              <a:avLst/>
            </a:prstGeom>
          </p:spPr>
        </p:pic>
        <p:cxnSp>
          <p:nvCxnSpPr>
            <p:cNvPr id="16" name="Straight Arrow Connector 15">
              <a:extLst>
                <a:ext uri="{FF2B5EF4-FFF2-40B4-BE49-F238E27FC236}">
                  <a16:creationId xmlns:a16="http://schemas.microsoft.com/office/drawing/2014/main" id="{52901949-A34D-6547-AE8E-0069395CF4B4}"/>
                </a:ext>
              </a:extLst>
            </p:cNvPr>
            <p:cNvCxnSpPr/>
            <p:nvPr/>
          </p:nvCxnSpPr>
          <p:spPr>
            <a:xfrm rot="16200000">
              <a:off x="-1589473" y="3164188"/>
              <a:ext cx="3657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B002DE1-0EC8-0D48-909B-A9B36C647B7F}"/>
                </a:ext>
              </a:extLst>
            </p:cNvPr>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328535" y="1386124"/>
              <a:ext cx="504444" cy="252984"/>
            </a:xfrm>
            <a:prstGeom prst="rect">
              <a:avLst/>
            </a:prstGeom>
          </p:spPr>
        </p:pic>
        <p:cxnSp>
          <p:nvCxnSpPr>
            <p:cNvPr id="18" name="Straight Connector 17">
              <a:extLst>
                <a:ext uri="{FF2B5EF4-FFF2-40B4-BE49-F238E27FC236}">
                  <a16:creationId xmlns:a16="http://schemas.microsoft.com/office/drawing/2014/main" id="{D0C08BA9-1AEB-9348-96DF-8942F7287721}"/>
                </a:ext>
              </a:extLst>
            </p:cNvPr>
            <p:cNvCxnSpPr/>
            <p:nvPr/>
          </p:nvCxnSpPr>
          <p:spPr>
            <a:xfrm rot="-5400000" flipH="1">
              <a:off x="318602" y="2136781"/>
              <a:ext cx="832104" cy="8321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04FF95FF-EAD7-5241-AAC4-BC5325CF8FEC}"/>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5953451" y="5255063"/>
            <a:ext cx="2596896" cy="556260"/>
          </a:xfrm>
          <a:prstGeom prst="rect">
            <a:avLst/>
          </a:prstGeom>
        </p:spPr>
      </p:pic>
    </p:spTree>
    <p:extLst>
      <p:ext uri="{BB962C8B-B14F-4D97-AF65-F5344CB8AC3E}">
        <p14:creationId xmlns:p14="http://schemas.microsoft.com/office/powerpoint/2010/main" val="12621244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273.75"/>
  <p:tag name="ORIGINALWIDTH" val="1278"/>
  <p:tag name="OUTPUTDPI" val="1200"/>
  <p:tag name="LATEXADDIN" val="\documentclass{article}&#10;\usepackage{amsmath}&#10;\pagestyle{empty}&#10;\begin{document}&#10;&#10;$$ \frac{\delta^2}{2} = K^2\,t \rightarrow \delta = K\,t^{1/2}$$&#10;&#10;&#10;\end{document}"/>
  <p:tag name="IGUANATEXSIZE" val="20"/>
  <p:tag name="IGUANATEXCURSOR" val="102"/>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84.5"/>
  <p:tag name="ORIGINALWIDTH" val="1050"/>
  <p:tag name="OUTPUTDPI" val="1200"/>
  <p:tag name="LATEXADDIN" val="\documentclass{article}&#10;\usepackage{amsmath}&#10;\pagestyle{empty}&#10;\begin{document}&#10;&#10;$ \delta(\mu m) = \frac{w(mg/dm^2)}{14.7}$&#10;&#10;&#10;\end{document}"/>
  <p:tag name="IGUANATEXSIZE" val="30"/>
  <p:tag name="IGUANATEXCURSOR" val="121"/>
  <p:tag name="TRANSPARENCY" val="True"/>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0"/>
  <p:tag name="ORIGINALWIDTH" val="259.5"/>
  <p:tag name="OUTPUTDPI" val="1200"/>
  <p:tag name="LATEXADDIN" val="\documentclass{article}&#10;\usepackage{amsmath}&#10;\usepackage{mhchem}&#10;\pagestyle{empty}&#10;\begin{document}&#10;&#10;\ce{ \cf{ZrO2}}&#10;&#10;\end{document}&#10;"/>
  <p:tag name="IGUANATEXSIZE" val="20"/>
  <p:tag name="IGUANATEXCURSOR" val="116"/>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85.5"/>
  <p:tag name="ORIGINALWIDTH" val="114.75"/>
  <p:tag name="OUTPUTDPI" val="1200"/>
  <p:tag name="LATEXADDIN" val="\documentclass{article}&#10;\usepackage{amsmath}&#10;\pagestyle{empty}&#10;\begin{document}&#10;&#10;Zr&#10;&#10;&#10;\end{document}"/>
  <p:tag name="IGUANATEXSIZE" val="20"/>
  <p:tag name="IGUANATEXCURSOR" val="83"/>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4.5"/>
  <p:tag name="ORIGINALWIDTH" val="595.5"/>
  <p:tag name="OUTPUTDPI" val="1200"/>
  <p:tag name="LATEXADDIN" val="\documentclass{article}&#10;\usepackage{amsmath}&#10;\pagestyle{empty}&#10;\begin{document}&#10;&#10;$ C \left( 0 \right) = C_w$&#10;&#10;&#10;\end{document}"/>
  <p:tag name="IGUANATEXSIZE" val="16"/>
  <p:tag name="IGUANATEXCURSOR" val="107"/>
  <p:tag name="TRANSPARENCY" val="True"/>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90"/>
  <p:tag name="ORIGINALWIDTH" val="51.75"/>
  <p:tag name="OUTPUTDPI" val="1200"/>
  <p:tag name="LATEXADDIN" val="\documentclass{article}&#10;\usepackage{amsmath}&#10;\pagestyle{empty}&#10;\begin{document}&#10;&#10;$\delta$&#10;&#10;&#10;\end{document}"/>
  <p:tag name="IGUANATEXSIZE" val="20"/>
  <p:tag name="IGUANATEXCURSOR" val="88"/>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56.25"/>
  <p:tag name="ORIGINALWIDTH" val="63"/>
  <p:tag name="OUTPUTDPI" val="1200"/>
  <p:tag name="LATEXADDIN" val="\documentclass{article}&#10;\usepackage{amsmath}&#10;\pagestyle{empty}&#10;\begin{document}&#10;&#10;$x$&#10;&#10;&#10;\end{document}"/>
  <p:tag name="IGUANATEXSIZE" val="20"/>
  <p:tag name="IGUANATEXCURSOR" val="83"/>
  <p:tag name="TRANSPARENCY" val="Tru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24.5"/>
  <p:tag name="ORIGINALWIDTH" val="609.75"/>
  <p:tag name="OUTPUTDPI" val="1200"/>
  <p:tag name="LATEXADDIN" val="\documentclass{article}&#10;\usepackage{amsmath}&#10;\pagestyle{empty}&#10;\begin{document}&#10;&#10;$C \left( \delta \right) = C_m$&#10;&#10;&#10;\end{document}"/>
  <p:tag name="IGUANATEXSIZE" val="16"/>
  <p:tag name="IGUANATEXCURSOR" val="111"/>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124.5"/>
  <p:tag name="ORIGINALWIDTH" val="248.25"/>
  <p:tag name="OUTPUTDPI" val="1200"/>
  <p:tag name="LATEXADDIN" val="\documentclass{article}&#10;\usepackage{amsmath}&#10;\pagestyle{empty}&#10;\begin{document}&#10;&#10;$C(x)$&#10;&#10;&#10;\end{document}"/>
  <p:tag name="IGUANATEXSIZE" val="20"/>
  <p:tag name="IGUANATEXCURSOR" val="85"/>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124.5"/>
  <p:tag name="ORIGINALWIDTH" val="1016.25"/>
  <p:tag name="OUTPUTDPI" val="1200"/>
  <p:tag name="LATEXADDIN" val="\documentclass{article}&#10;\usepackage{amsmath}&#10;\pagestyle{empty}&#10;\begin{document}&#10;&#10;$W = (m_2-m_1)/S$&#10;&#10;&#10;\end{document}"/>
  <p:tag name="IGUANATEXSIZE" val="20"/>
  <p:tag name="IGUANATEXCURSOR" val="97"/>
  <p:tag name="TRANSPARENCY" val="True"/>
  <p:tag name="FILENAME" val=""/>
  <p:tag name="INPUTTYPE" val="0"/>
  <p:tag name="LATEXENGINEID" val="0"/>
  <p:tag name="TEMPFOLDER" val="c:\temp\"/>
</p:tagLst>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10014</TotalTime>
  <Words>2431</Words>
  <Application>Microsoft Macintosh PowerPoint</Application>
  <PresentationFormat>Widescreen</PresentationFormat>
  <Paragraphs>268</Paragraphs>
  <Slides>32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ＭＳ Ｐゴシック</vt:lpstr>
      <vt:lpstr>Arial</vt:lpstr>
      <vt:lpstr>Calibri</vt:lpstr>
      <vt:lpstr>Cambria Math</vt:lpstr>
      <vt:lpstr>Symbol</vt:lpstr>
      <vt:lpstr>Times New Roman</vt:lpstr>
      <vt:lpstr>NCStateU-horizontal-left-logo</vt:lpstr>
      <vt:lpstr>Equation</vt:lpstr>
      <vt:lpstr>Nuclear Fuel Performance</vt:lpstr>
      <vt:lpstr>Housekeeping</vt:lpstr>
      <vt:lpstr>cladding oxidation</vt:lpstr>
      <vt:lpstr>Zirconium Oxidation</vt:lpstr>
      <vt:lpstr>Corrosion</vt:lpstr>
      <vt:lpstr>Corrosion</vt:lpstr>
      <vt:lpstr>Corrosion Types in LWRs</vt:lpstr>
      <vt:lpstr>Formation of Oxide Layer       After Oxide Formation</vt:lpstr>
      <vt:lpstr>Corrosion rate limited by diffusion</vt:lpstr>
      <vt:lpstr>Observed kinetics are slower than parabolic</vt:lpstr>
      <vt:lpstr>Corrosion Quantified</vt:lpstr>
      <vt:lpstr>Pilling-Bedworth ratio : PBR</vt:lpstr>
      <vt:lpstr>Corrosion Rate</vt:lpstr>
      <vt:lpstr>Other factors affecting corrosion</vt:lpstr>
      <vt:lpstr>Impact of Corrosion</vt:lpstr>
      <vt:lpstr>Corrosion Control</vt:lpstr>
      <vt:lpstr>Corrosion Control</vt:lpstr>
      <vt:lpstr>Corrosion Layer</vt:lpstr>
      <vt:lpstr>Corrosion Summary</vt:lpstr>
      <vt:lpstr>Hydride Formation</vt:lpstr>
      <vt:lpstr>Hydrogen Diffusion</vt:lpstr>
      <vt:lpstr>Hydriding</vt:lpstr>
      <vt:lpstr>Effect of Hydrides</vt:lpstr>
      <vt:lpstr>Blister failure examples</vt:lpstr>
      <vt:lpstr>Circumferential vs Radial Hydrides</vt:lpstr>
      <vt:lpstr>Delayed Hydride Cracking</vt:lpstr>
      <vt:lpstr>Hydrogen Pickup</vt:lpstr>
      <vt:lpstr>We can estimate the hydrogen content in the cladding from the oxide thickness δ and the pickup fraction f</vt:lpstr>
      <vt:lpstr>Hydrides Summary</vt:lpstr>
      <vt:lpstr>Example</vt:lpstr>
      <vt:lpstr>Example</vt:lpstr>
      <vt:lpstr>Given a thickness of oxide, how can we predict the hydrogen pickup?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107</cp:revision>
  <dcterms:created xsi:type="dcterms:W3CDTF">2020-02-19T20:03:05Z</dcterms:created>
  <dcterms:modified xsi:type="dcterms:W3CDTF">2024-04-11T17:07:50Z</dcterms:modified>
</cp:coreProperties>
</file>